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129"/>
  </p:notesMasterIdLst>
  <p:handoutMasterIdLst>
    <p:handoutMasterId r:id="rId130"/>
  </p:handoutMasterIdLst>
  <p:sldIdLst>
    <p:sldId id="534" r:id="rId2"/>
    <p:sldId id="536" r:id="rId3"/>
    <p:sldId id="641" r:id="rId4"/>
    <p:sldId id="699" r:id="rId5"/>
    <p:sldId id="546" r:id="rId6"/>
    <p:sldId id="667" r:id="rId7"/>
    <p:sldId id="650" r:id="rId8"/>
    <p:sldId id="659" r:id="rId9"/>
    <p:sldId id="658" r:id="rId10"/>
    <p:sldId id="653" r:id="rId11"/>
    <p:sldId id="654" r:id="rId12"/>
    <p:sldId id="663" r:id="rId13"/>
    <p:sldId id="664" r:id="rId14"/>
    <p:sldId id="652" r:id="rId15"/>
    <p:sldId id="666" r:id="rId16"/>
    <p:sldId id="668" r:id="rId17"/>
    <p:sldId id="669" r:id="rId18"/>
    <p:sldId id="670" r:id="rId19"/>
    <p:sldId id="671" r:id="rId20"/>
    <p:sldId id="642" r:id="rId21"/>
    <p:sldId id="645" r:id="rId22"/>
    <p:sldId id="672" r:id="rId23"/>
    <p:sldId id="689" r:id="rId24"/>
    <p:sldId id="673" r:id="rId25"/>
    <p:sldId id="662" r:id="rId26"/>
    <p:sldId id="674" r:id="rId27"/>
    <p:sldId id="675" r:id="rId28"/>
    <p:sldId id="677" r:id="rId29"/>
    <p:sldId id="678" r:id="rId30"/>
    <p:sldId id="679" r:id="rId31"/>
    <p:sldId id="680" r:id="rId32"/>
    <p:sldId id="683" r:id="rId33"/>
    <p:sldId id="684" r:id="rId34"/>
    <p:sldId id="686" r:id="rId35"/>
    <p:sldId id="682" r:id="rId36"/>
    <p:sldId id="657" r:id="rId37"/>
    <p:sldId id="694" r:id="rId38"/>
    <p:sldId id="690" r:id="rId39"/>
    <p:sldId id="695" r:id="rId40"/>
    <p:sldId id="259" r:id="rId41"/>
    <p:sldId id="698" r:id="rId42"/>
    <p:sldId id="644" r:id="rId43"/>
    <p:sldId id="547" r:id="rId44"/>
    <p:sldId id="548" r:id="rId45"/>
    <p:sldId id="542" r:id="rId46"/>
    <p:sldId id="543" r:id="rId47"/>
    <p:sldId id="549" r:id="rId48"/>
    <p:sldId id="550" r:id="rId49"/>
    <p:sldId id="544" r:id="rId50"/>
    <p:sldId id="545" r:id="rId51"/>
    <p:sldId id="710" r:id="rId52"/>
    <p:sldId id="552" r:id="rId53"/>
    <p:sldId id="554" r:id="rId54"/>
    <p:sldId id="555" r:id="rId55"/>
    <p:sldId id="557" r:id="rId56"/>
    <p:sldId id="700" r:id="rId57"/>
    <p:sldId id="556" r:id="rId58"/>
    <p:sldId id="558" r:id="rId59"/>
    <p:sldId id="702" r:id="rId60"/>
    <p:sldId id="701" r:id="rId61"/>
    <p:sldId id="711" r:id="rId62"/>
    <p:sldId id="703" r:id="rId63"/>
    <p:sldId id="572" r:id="rId64"/>
    <p:sldId id="573" r:id="rId65"/>
    <p:sldId id="575" r:id="rId66"/>
    <p:sldId id="576" r:id="rId67"/>
    <p:sldId id="577" r:id="rId68"/>
    <p:sldId id="579" r:id="rId69"/>
    <p:sldId id="580" r:id="rId70"/>
    <p:sldId id="582" r:id="rId71"/>
    <p:sldId id="583" r:id="rId72"/>
    <p:sldId id="585" r:id="rId73"/>
    <p:sldId id="584" r:id="rId74"/>
    <p:sldId id="586" r:id="rId75"/>
    <p:sldId id="712" r:id="rId76"/>
    <p:sldId id="590" r:id="rId77"/>
    <p:sldId id="704" r:id="rId78"/>
    <p:sldId id="705" r:id="rId79"/>
    <p:sldId id="597" r:id="rId80"/>
    <p:sldId id="599" r:id="rId81"/>
    <p:sldId id="598" r:id="rId82"/>
    <p:sldId id="600" r:id="rId83"/>
    <p:sldId id="601" r:id="rId84"/>
    <p:sldId id="602" r:id="rId85"/>
    <p:sldId id="603" r:id="rId86"/>
    <p:sldId id="604" r:id="rId87"/>
    <p:sldId id="605" r:id="rId88"/>
    <p:sldId id="606" r:id="rId89"/>
    <p:sldId id="607" r:id="rId90"/>
    <p:sldId id="609" r:id="rId91"/>
    <p:sldId id="610" r:id="rId92"/>
    <p:sldId id="611" r:id="rId93"/>
    <p:sldId id="612" r:id="rId94"/>
    <p:sldId id="613" r:id="rId95"/>
    <p:sldId id="614" r:id="rId96"/>
    <p:sldId id="615" r:id="rId97"/>
    <p:sldId id="618" r:id="rId98"/>
    <p:sldId id="616" r:id="rId99"/>
    <p:sldId id="617" r:id="rId100"/>
    <p:sldId id="713" r:id="rId101"/>
    <p:sldId id="591" r:id="rId102"/>
    <p:sldId id="628" r:id="rId103"/>
    <p:sldId id="629" r:id="rId104"/>
    <p:sldId id="619" r:id="rId105"/>
    <p:sldId id="620" r:id="rId106"/>
    <p:sldId id="621" r:id="rId107"/>
    <p:sldId id="622" r:id="rId108"/>
    <p:sldId id="623" r:id="rId109"/>
    <p:sldId id="624" r:id="rId110"/>
    <p:sldId id="706" r:id="rId111"/>
    <p:sldId id="625" r:id="rId112"/>
    <p:sldId id="626" r:id="rId113"/>
    <p:sldId id="707" r:id="rId114"/>
    <p:sldId id="627" r:id="rId115"/>
    <p:sldId id="708" r:id="rId116"/>
    <p:sldId id="630" r:id="rId117"/>
    <p:sldId id="709" r:id="rId118"/>
    <p:sldId id="631" r:id="rId119"/>
    <p:sldId id="714" r:id="rId120"/>
    <p:sldId id="592" r:id="rId121"/>
    <p:sldId id="632" r:id="rId122"/>
    <p:sldId id="633" r:id="rId123"/>
    <p:sldId id="634" r:id="rId124"/>
    <p:sldId id="635" r:id="rId125"/>
    <p:sldId id="636" r:id="rId126"/>
    <p:sldId id="637" r:id="rId127"/>
    <p:sldId id="535" r:id="rId1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94">
          <p15:clr>
            <a:srgbClr val="A4A3A4"/>
          </p15:clr>
        </p15:guide>
        <p15:guide id="2" pos="3749">
          <p15:clr>
            <a:srgbClr val="A4A3A4"/>
          </p15:clr>
        </p15:guide>
        <p15:guide id="3" orient="horz" pos="3857">
          <p15:clr>
            <a:srgbClr val="A4A3A4"/>
          </p15:clr>
        </p15:guide>
        <p15:guide id="4" pos="243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2016mac01504" initials="o"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65AB"/>
    <a:srgbClr val="FAFBFD"/>
    <a:srgbClr val="3BBC5D"/>
    <a:srgbClr val="4B9EE9"/>
    <a:srgbClr val="942124"/>
    <a:srgbClr val="1D3F4F"/>
    <a:srgbClr val="C55A11"/>
    <a:srgbClr val="52CC83"/>
    <a:srgbClr val="FFFF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8" autoAdjust="0"/>
    <p:restoredTop sz="92625" autoAdjust="0"/>
  </p:normalViewPr>
  <p:slideViewPr>
    <p:cSldViewPr>
      <p:cViewPr varScale="1">
        <p:scale>
          <a:sx n="70" d="100"/>
          <a:sy n="70" d="100"/>
        </p:scale>
        <p:origin x="62" y="278"/>
      </p:cViewPr>
      <p:guideLst>
        <p:guide orient="horz" pos="3494"/>
        <p:guide pos="3749"/>
        <p:guide orient="horz" pos="3857"/>
        <p:guide pos="243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5838"/>
    </p:cViewPr>
  </p:sorterViewPr>
  <p:notesViewPr>
    <p:cSldViewPr snapToGrid="0">
      <p:cViewPr>
        <p:scale>
          <a:sx n="66" d="100"/>
          <a:sy n="66" d="100"/>
        </p:scale>
        <p:origin x="5632" y="172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4F731E-89C4-4E73-A518-E26E46AC2251}" type="datetimeFigureOut">
              <a:rPr lang="zh-CN" altLang="en-US" smtClean="0"/>
              <a:t>2018/11/2</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B3D8A9-B803-49B7-8826-85E446611ABA}"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56477-A869-4A11-A4FA-B75D94106C96}" type="datetimeFigureOut">
              <a:rPr lang="zh-CN" altLang="en-US" smtClean="0"/>
              <a:t>2018/11/2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E6889-349A-49E8-AAE1-A1FB1A7B972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Clr>
                <a:srgbClr val="0070C0"/>
              </a:buClr>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因为</a:t>
            </a:r>
            <a:r>
              <a:rPr lang="en-US" altLang="zh-CN" sz="1200" dirty="0" err="1">
                <a:latin typeface="Microsoft YaHei" panose="020B0503020204020204" pitchFamily="34" charset="-122"/>
                <a:ea typeface="Microsoft YaHei" panose="020B0503020204020204" pitchFamily="34" charset="-122"/>
              </a:rPr>
              <a:t>Nutch</a:t>
            </a:r>
            <a:r>
              <a:rPr lang="zh-CN" altLang="en-US" sz="1200" dirty="0">
                <a:latin typeface="Microsoft YaHei" panose="020B0503020204020204" pitchFamily="34" charset="-122"/>
                <a:ea typeface="Microsoft YaHei" panose="020B0503020204020204" pitchFamily="34" charset="-122"/>
              </a:rPr>
              <a:t>只是在单一机器上部署的，当机器增加到多个时，没有底层集群管理平台进行各个机器节点之间的数据交换和空间分配，所以</a:t>
            </a:r>
            <a:r>
              <a:rPr lang="en-US" altLang="zh-CN" sz="1200" dirty="0" err="1">
                <a:latin typeface="Microsoft YaHei" panose="020B0503020204020204" pitchFamily="34" charset="-122"/>
                <a:ea typeface="Microsoft YaHei" panose="020B0503020204020204" pitchFamily="34" charset="-122"/>
              </a:rPr>
              <a:t>Nutch</a:t>
            </a:r>
            <a:r>
              <a:rPr lang="zh-CN" altLang="en-US" sz="1200" dirty="0">
                <a:latin typeface="Microsoft YaHei" panose="020B0503020204020204" pitchFamily="34" charset="-122"/>
                <a:ea typeface="Microsoft YaHei" panose="020B0503020204020204" pitchFamily="34" charset="-122"/>
              </a:rPr>
              <a:t>面临扩展性问题</a:t>
            </a:r>
            <a:endParaRPr lang="en-US" altLang="zh-CN"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9</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虚拟机安装包下载</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99</a:t>
            </a:fld>
            <a:endParaRPr lang="zh-CN" altLang="en-US"/>
          </a:p>
        </p:txBody>
      </p:sp>
    </p:spTree>
    <p:extLst>
      <p:ext uri="{BB962C8B-B14F-4D97-AF65-F5344CB8AC3E}">
        <p14:creationId xmlns:p14="http://schemas.microsoft.com/office/powerpoint/2010/main" val="15310941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578253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80765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464227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438998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815851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892278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83328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278835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46671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在数据可以并发读取存储后，需要找到一个适合</a:t>
            </a:r>
            <a:r>
              <a:rPr kumimoji="1" lang="en-US" altLang="zh-CN" dirty="0" err="1"/>
              <a:t>ndfs</a:t>
            </a:r>
            <a:r>
              <a:rPr kumimoji="1" lang="zh-CN" altLang="en-US" dirty="0"/>
              <a:t>分布式特性的算法，算法必须要能实现在多个节点上同时运行</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10</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14418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781836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26000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227741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494484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576459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513500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947841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376351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虚拟机安装包下载</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118</a:t>
            </a:fld>
            <a:endParaRPr lang="zh-CN" altLang="en-US"/>
          </a:p>
        </p:txBody>
      </p:sp>
    </p:spTree>
    <p:extLst>
      <p:ext uri="{BB962C8B-B14F-4D97-AF65-F5344CB8AC3E}">
        <p14:creationId xmlns:p14="http://schemas.microsoft.com/office/powerpoint/2010/main" val="3832992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11</a:t>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760173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174735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00106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953138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387008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99266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380767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126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17</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solidFill>
                  <a:prstClr val="black"/>
                </a:solidFill>
              </a:rPr>
              <a:t>19</a:t>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21</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简要介绍</a:t>
            </a:r>
            <a:r>
              <a:rPr kumimoji="1" lang="en-US" altLang="zh-CN" dirty="0" err="1"/>
              <a:t>mapreduce</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26</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27</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solidFill>
                  <a:prstClr val="black"/>
                </a:solidFill>
              </a:rPr>
              <a:t>2</a:t>
            </a:fld>
            <a:endParaRPr lang="zh-CN" alt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简单解释数据序列化的原因：对于</a:t>
            </a:r>
            <a:r>
              <a:rPr kumimoji="1" lang="en-US" altLang="zh-CN" dirty="0"/>
              <a:t>&lt;</a:t>
            </a:r>
            <a:r>
              <a:rPr kumimoji="1" lang="en-US" altLang="zh-CN" dirty="0" err="1"/>
              <a:t>key:value</a:t>
            </a:r>
            <a:r>
              <a:rPr kumimoji="1" lang="en-US" altLang="zh-CN" dirty="0"/>
              <a:t>&gt;</a:t>
            </a:r>
            <a:r>
              <a:rPr kumimoji="1" lang="zh-CN" altLang="en-US" dirty="0"/>
              <a:t>数据，每条记录都要有</a:t>
            </a:r>
            <a:r>
              <a:rPr kumimoji="1" lang="en-US" altLang="zh-CN" dirty="0"/>
              <a:t>key</a:t>
            </a:r>
            <a:r>
              <a:rPr kumimoji="1" lang="zh-CN" altLang="en-US" dirty="0"/>
              <a:t>值，过于占用空间，因为很多</a:t>
            </a:r>
            <a:r>
              <a:rPr kumimoji="1" lang="en-US" altLang="zh-CN" dirty="0"/>
              <a:t>key</a:t>
            </a:r>
            <a:r>
              <a:rPr kumimoji="1" lang="zh-CN" altLang="en-US" dirty="0"/>
              <a:t>值是相同的，用</a:t>
            </a:r>
            <a:r>
              <a:rPr kumimoji="1" lang="en-US" altLang="zh-CN" dirty="0" err="1"/>
              <a:t>avro</a:t>
            </a:r>
            <a:r>
              <a:rPr kumimoji="1" lang="zh-CN" altLang="en-US" dirty="0"/>
              <a:t>数据序列化后，头信息就包含元数据和</a:t>
            </a:r>
            <a:r>
              <a:rPr kumimoji="1" lang="en-US" altLang="zh-CN" dirty="0"/>
              <a:t>schema</a:t>
            </a:r>
            <a:r>
              <a:rPr kumimoji="1" lang="zh-CN" altLang="en-US" dirty="0"/>
              <a:t>，</a:t>
            </a:r>
            <a:r>
              <a:rPr kumimoji="1" lang="en-US" altLang="zh-CN" dirty="0"/>
              <a:t>schema</a:t>
            </a:r>
            <a:r>
              <a:rPr kumimoji="1" lang="zh-CN" altLang="en-US" dirty="0"/>
              <a:t>相当于</a:t>
            </a:r>
            <a:r>
              <a:rPr kumimoji="1" lang="en-US" altLang="zh-CN" dirty="0"/>
              <a:t>key</a:t>
            </a:r>
            <a:r>
              <a:rPr kumimoji="1" lang="zh-CN" altLang="en-US" dirty="0"/>
              <a:t>，</a:t>
            </a:r>
            <a:r>
              <a:rPr kumimoji="1" lang="en-US" altLang="zh-CN" dirty="0"/>
              <a:t>schema</a:t>
            </a:r>
            <a:r>
              <a:rPr kumimoji="1" lang="zh-CN" altLang="en-US" dirty="0"/>
              <a:t>单独存放在一个</a:t>
            </a:r>
            <a:r>
              <a:rPr kumimoji="1" lang="en-US" altLang="zh-CN" dirty="0"/>
              <a:t>json</a:t>
            </a:r>
            <a:r>
              <a:rPr kumimoji="1" lang="zh-CN" altLang="en-US" dirty="0"/>
              <a:t>文件，所以元数据只储存了一次，很大程度上减少了存储空间，便于数据传输，当数据传输到目标位置后，再将数据反序列化，以原格式储存。</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29</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31</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32</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简单介绍</a:t>
            </a:r>
            <a:r>
              <a:rPr kumimoji="1" lang="en-US" altLang="zh-CN" dirty="0"/>
              <a:t>spark</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35</a:t>
            </a:fld>
            <a:endParaRPr lang="zh-CN" altLang="en-US"/>
          </a:p>
        </p:txBody>
      </p:sp>
    </p:spTree>
    <p:extLst>
      <p:ext uri="{BB962C8B-B14F-4D97-AF65-F5344CB8AC3E}">
        <p14:creationId xmlns:p14="http://schemas.microsoft.com/office/powerpoint/2010/main" val="2277703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可回顾前面介绍的知识，介绍完守护进程，可总结：有一个</a:t>
            </a:r>
            <a:r>
              <a:rPr kumimoji="1" lang="en-US" altLang="zh-CN" dirty="0" err="1"/>
              <a:t>namenode</a:t>
            </a:r>
            <a:r>
              <a:rPr kumimoji="1" lang="zh-CN" altLang="en-US" dirty="0"/>
              <a:t>和多个</a:t>
            </a:r>
            <a:r>
              <a:rPr kumimoji="1" lang="en-US" altLang="zh-CN" dirty="0" err="1"/>
              <a:t>datanode</a:t>
            </a:r>
            <a:r>
              <a:rPr kumimoji="1" lang="zh-CN" altLang="en-US" dirty="0"/>
              <a:t>在存储层</a:t>
            </a:r>
            <a:r>
              <a:rPr kumimoji="1" lang="en-US" altLang="zh-CN" dirty="0"/>
              <a:t>HDFS</a:t>
            </a:r>
            <a:r>
              <a:rPr kumimoji="1" lang="zh-CN" altLang="en-US" dirty="0"/>
              <a:t>中；</a:t>
            </a:r>
            <a:r>
              <a:rPr kumimoji="1" lang="en-US" altLang="zh-CN" dirty="0"/>
              <a:t>resource manager </a:t>
            </a:r>
            <a:r>
              <a:rPr kumimoji="1" lang="zh-CN" altLang="en-US" dirty="0"/>
              <a:t>和 </a:t>
            </a:r>
            <a:r>
              <a:rPr kumimoji="1" lang="en-US" altLang="zh-CN" dirty="0"/>
              <a:t>node manager</a:t>
            </a:r>
            <a:r>
              <a:rPr kumimoji="1" lang="zh-CN" altLang="en-US" dirty="0"/>
              <a:t>是在</a:t>
            </a:r>
            <a:r>
              <a:rPr kumimoji="1" lang="en-US" altLang="zh-CN" dirty="0" err="1"/>
              <a:t>Mapreduce</a:t>
            </a:r>
            <a:r>
              <a:rPr kumimoji="1" lang="zh-CN" altLang="en-US" dirty="0"/>
              <a:t>计算层中；</a:t>
            </a:r>
            <a:r>
              <a:rPr kumimoji="1" lang="en-US" altLang="zh-CN" dirty="0" err="1"/>
              <a:t>namenode</a:t>
            </a:r>
            <a:r>
              <a:rPr kumimoji="1" lang="zh-CN" altLang="en-US" dirty="0"/>
              <a:t>和</a:t>
            </a:r>
            <a:r>
              <a:rPr kumimoji="1" lang="en-US" altLang="zh-CN" dirty="0"/>
              <a:t>resource manager</a:t>
            </a:r>
            <a:r>
              <a:rPr kumimoji="1" lang="zh-CN" altLang="en-US" dirty="0"/>
              <a:t>是在主节点上运行，然而</a:t>
            </a:r>
            <a:r>
              <a:rPr kumimoji="1" lang="en-US" altLang="zh-CN" dirty="0" err="1"/>
              <a:t>datanode</a:t>
            </a:r>
            <a:r>
              <a:rPr kumimoji="1" lang="zh-CN" altLang="en-US" dirty="0"/>
              <a:t>和 </a:t>
            </a:r>
            <a:r>
              <a:rPr kumimoji="1" lang="en-US" altLang="zh-CN" dirty="0" err="1"/>
              <a:t>nodemanager</a:t>
            </a:r>
            <a:r>
              <a:rPr kumimoji="1" lang="zh-CN" altLang="en-US" dirty="0"/>
              <a:t>在从节点上运行</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36</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37</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a:t>
            </a:fld>
            <a:endParaRPr lang="zh-CN" altLang="en-US"/>
          </a:p>
        </p:txBody>
      </p:sp>
    </p:spTree>
    <p:extLst>
      <p:ext uri="{BB962C8B-B14F-4D97-AF65-F5344CB8AC3E}">
        <p14:creationId xmlns:p14="http://schemas.microsoft.com/office/powerpoint/2010/main" val="4113049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在准备工作中，我们先下载在安装过程中所需要的安装包</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solidFill>
                  <a:prstClr val="black"/>
                </a:solidFill>
              </a:rPr>
              <a:t>39</a:t>
            </a:fld>
            <a:endParaRPr lang="zh-CN" alt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虚拟机安装包下载</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40</a:t>
            </a:fld>
            <a:endParaRPr lang="zh-CN" altLang="en-US"/>
          </a:p>
        </p:txBody>
      </p:sp>
    </p:spTree>
    <p:extLst>
      <p:ext uri="{BB962C8B-B14F-4D97-AF65-F5344CB8AC3E}">
        <p14:creationId xmlns:p14="http://schemas.microsoft.com/office/powerpoint/2010/main" val="19501486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虚拟机安装包下载</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41</a:t>
            </a:fld>
            <a:endParaRPr lang="zh-CN" altLang="en-US"/>
          </a:p>
        </p:txBody>
      </p:sp>
    </p:spTree>
    <p:extLst>
      <p:ext uri="{BB962C8B-B14F-4D97-AF65-F5344CB8AC3E}">
        <p14:creationId xmlns:p14="http://schemas.microsoft.com/office/powerpoint/2010/main" val="278656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42</a:t>
            </a:fld>
            <a:endParaRPr lang="zh-CN" altLang="en-US"/>
          </a:p>
        </p:txBody>
      </p:sp>
    </p:spTree>
    <p:extLst>
      <p:ext uri="{BB962C8B-B14F-4D97-AF65-F5344CB8AC3E}">
        <p14:creationId xmlns:p14="http://schemas.microsoft.com/office/powerpoint/2010/main" val="495273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43</a:t>
            </a:fld>
            <a:endParaRPr lang="zh-CN" altLang="en-US"/>
          </a:p>
        </p:txBody>
      </p:sp>
    </p:spTree>
    <p:extLst>
      <p:ext uri="{BB962C8B-B14F-4D97-AF65-F5344CB8AC3E}">
        <p14:creationId xmlns:p14="http://schemas.microsoft.com/office/powerpoint/2010/main" val="3284031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44</a:t>
            </a:fld>
            <a:endParaRPr lang="zh-CN" altLang="en-US"/>
          </a:p>
        </p:txBody>
      </p:sp>
    </p:spTree>
    <p:extLst>
      <p:ext uri="{BB962C8B-B14F-4D97-AF65-F5344CB8AC3E}">
        <p14:creationId xmlns:p14="http://schemas.microsoft.com/office/powerpoint/2010/main" val="3268005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45</a:t>
            </a:fld>
            <a:endParaRPr lang="zh-CN" altLang="en-US"/>
          </a:p>
        </p:txBody>
      </p:sp>
    </p:spTree>
    <p:extLst>
      <p:ext uri="{BB962C8B-B14F-4D97-AF65-F5344CB8AC3E}">
        <p14:creationId xmlns:p14="http://schemas.microsoft.com/office/powerpoint/2010/main" val="1298898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在同一网页中</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46</a:t>
            </a:fld>
            <a:endParaRPr lang="zh-CN" altLang="en-US"/>
          </a:p>
        </p:txBody>
      </p:sp>
    </p:spTree>
    <p:extLst>
      <p:ext uri="{BB962C8B-B14F-4D97-AF65-F5344CB8AC3E}">
        <p14:creationId xmlns:p14="http://schemas.microsoft.com/office/powerpoint/2010/main" val="2642669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在同一网页中</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47</a:t>
            </a:fld>
            <a:endParaRPr lang="zh-CN" altLang="en-US"/>
          </a:p>
        </p:txBody>
      </p:sp>
    </p:spTree>
    <p:extLst>
      <p:ext uri="{BB962C8B-B14F-4D97-AF65-F5344CB8AC3E}">
        <p14:creationId xmlns:p14="http://schemas.microsoft.com/office/powerpoint/2010/main" val="32635841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48</a:t>
            </a:fld>
            <a:endParaRPr lang="zh-CN" altLang="en-US"/>
          </a:p>
        </p:txBody>
      </p:sp>
    </p:spTree>
    <p:extLst>
      <p:ext uri="{BB962C8B-B14F-4D97-AF65-F5344CB8AC3E}">
        <p14:creationId xmlns:p14="http://schemas.microsoft.com/office/powerpoint/2010/main" val="578277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WinSCP</a:t>
            </a:r>
            <a:r>
              <a:rPr kumimoji="1" lang="zh-CN" altLang="en-US" dirty="0"/>
              <a:t>软件可以将</a:t>
            </a:r>
            <a:r>
              <a:rPr kumimoji="1" lang="en-US" altLang="zh-CN" dirty="0"/>
              <a:t>windows</a:t>
            </a:r>
            <a:r>
              <a:rPr kumimoji="1" lang="zh-CN" altLang="en-US" dirty="0"/>
              <a:t>系统上的文件传输到虚拟机上</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49</a:t>
            </a:fld>
            <a:endParaRPr lang="zh-CN" altLang="en-US"/>
          </a:p>
        </p:txBody>
      </p:sp>
    </p:spTree>
    <p:extLst>
      <p:ext uri="{BB962C8B-B14F-4D97-AF65-F5344CB8AC3E}">
        <p14:creationId xmlns:p14="http://schemas.microsoft.com/office/powerpoint/2010/main" val="40166189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虚拟机安装包下载</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50</a:t>
            </a:fld>
            <a:endParaRPr lang="zh-CN" altLang="en-US"/>
          </a:p>
        </p:txBody>
      </p:sp>
    </p:spTree>
    <p:extLst>
      <p:ext uri="{BB962C8B-B14F-4D97-AF65-F5344CB8AC3E}">
        <p14:creationId xmlns:p14="http://schemas.microsoft.com/office/powerpoint/2010/main" val="1186349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8297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09430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5167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50091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294792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78544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983233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70517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可简单介绍一下集群</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1945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虚拟机安装包下载</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60</a:t>
            </a:fld>
            <a:endParaRPr lang="zh-CN" altLang="en-US"/>
          </a:p>
        </p:txBody>
      </p:sp>
    </p:spTree>
    <p:extLst>
      <p:ext uri="{BB962C8B-B14F-4D97-AF65-F5344CB8AC3E}">
        <p14:creationId xmlns:p14="http://schemas.microsoft.com/office/powerpoint/2010/main" val="11720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878175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811645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283938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测试连通性是为了让虚拟机可以用主机的网络</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39837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24534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19921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SSH</a:t>
            </a:r>
            <a:r>
              <a:rPr kumimoji="1" lang="zh-CN" altLang="en-US" dirty="0"/>
              <a:t>连接可以用主机控制虚拟机</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7894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6513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可以简单介绍一下</a:t>
            </a:r>
            <a:r>
              <a:rPr kumimoji="1" lang="en-US" altLang="zh-CN" dirty="0" err="1"/>
              <a:t>doug</a:t>
            </a:r>
            <a:r>
              <a:rPr kumimoji="1" lang="en-US" altLang="zh-CN" dirty="0"/>
              <a:t> cutting </a:t>
            </a:r>
            <a:r>
              <a:rPr kumimoji="1" lang="zh-CN" altLang="en-US" dirty="0"/>
              <a:t>和 </a:t>
            </a:r>
            <a:r>
              <a:rPr kumimoji="1" lang="en-US" altLang="zh-CN" dirty="0"/>
              <a:t>mike </a:t>
            </a:r>
            <a:r>
              <a:rPr kumimoji="1" lang="en-US" altLang="zh-CN" dirty="0" err="1"/>
              <a:t>cafarella</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6</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281610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Sftp</a:t>
            </a:r>
            <a:r>
              <a:rPr kumimoji="1" lang="zh-CN" altLang="en-US" dirty="0"/>
              <a:t>连接可以将主机上的文件传到虚拟机中</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07616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447842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433752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094670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虚拟机安装包下载</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74</a:t>
            </a:fld>
            <a:endParaRPr lang="zh-CN" altLang="en-US"/>
          </a:p>
        </p:txBody>
      </p:sp>
    </p:spTree>
    <p:extLst>
      <p:ext uri="{BB962C8B-B14F-4D97-AF65-F5344CB8AC3E}">
        <p14:creationId xmlns:p14="http://schemas.microsoft.com/office/powerpoint/2010/main" val="17605871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56152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7860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19699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9708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简单介绍</a:t>
            </a:r>
            <a:r>
              <a:rPr kumimoji="1" lang="en-US" altLang="zh-CN" dirty="0"/>
              <a:t>Lucene</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7</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712750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21912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813719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119053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因为</a:t>
            </a:r>
            <a:r>
              <a:rPr kumimoji="1" lang="en-US" altLang="zh-CN" dirty="0"/>
              <a:t>datanode2</a:t>
            </a:r>
            <a:r>
              <a:rPr kumimoji="1" lang="zh-CN" altLang="en-US" dirty="0"/>
              <a:t>是克隆</a:t>
            </a:r>
            <a:r>
              <a:rPr kumimoji="1" lang="en-US" altLang="zh-CN" dirty="0"/>
              <a:t>datanode1</a:t>
            </a:r>
            <a:r>
              <a:rPr kumimoji="1" lang="zh-CN" altLang="en-US" dirty="0"/>
              <a:t>，所以二者的地址是一样的</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84835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075856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269571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10224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730541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5762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简单介绍</a:t>
            </a:r>
            <a:r>
              <a:rPr kumimoji="1" lang="en-US" altLang="zh-CN" dirty="0" err="1"/>
              <a:t>Nutch</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8</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访问从节点时，需要主节点通过</a:t>
            </a:r>
            <a:r>
              <a:rPr kumimoji="1" lang="en-US" altLang="zh-CN" dirty="0"/>
              <a:t>SSH</a:t>
            </a:r>
            <a:r>
              <a:rPr kumimoji="1" lang="zh-CN" altLang="en-US" dirty="0"/>
              <a:t>向从节点发送命令，但是不希望每次发送命令都输入密码，所以需要实现主节点免密访问从节点，主要过程为，在主节点随机生成公钥，将主节点的公钥复制到从节点上。</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011449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38406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840953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419556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97493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293871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163648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898021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325988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测试是否可以进行免密互访</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29053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幻灯片编号占位符 3"/>
          <p:cNvSpPr>
            <a:spLocks noGrp="1"/>
          </p:cNvSpPr>
          <p:nvPr>
            <p:ph type="sldNum" sz="quarter" idx="4"/>
          </p:nvPr>
        </p:nvSpPr>
        <p:spPr>
          <a:xfrm>
            <a:off x="9120336" y="6381328"/>
            <a:ext cx="2743200" cy="365125"/>
          </a:xfrm>
          <a:prstGeom prst="rect">
            <a:avLst/>
          </a:prstGeom>
        </p:spPr>
        <p:txBody>
          <a:bodyPr vert="horz" lIns="91440" tIns="45720" rIns="91440" bIns="45720" rtlCol="0" anchor="ctr"/>
          <a:lstStyle>
            <a:lvl1pPr algn="r">
              <a:defRPr sz="1200">
                <a:solidFill>
                  <a:schemeClr val="tx1"/>
                </a:solidFill>
              </a:defRPr>
            </a:lvl1pPr>
          </a:lstStyle>
          <a:p>
            <a:fld id="{D7C6C06A-6A1C-2E45-A070-5E5418E076A2}" type="slidenum">
              <a:rPr kumimoji="1" lang="zh-CN" altLang="en-US" smtClean="0"/>
              <a:t>‹#›</a:t>
            </a:fld>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 name="图片 13" descr="画板 2@10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56440" y="76366"/>
            <a:ext cx="1914436" cy="596994"/>
          </a:xfrm>
          <a:prstGeom prst="rect">
            <a:avLst/>
          </a:prstGeom>
        </p:spPr>
      </p:pic>
      <p:cxnSp>
        <p:nvCxnSpPr>
          <p:cNvPr id="17" name="直线连接符 16"/>
          <p:cNvCxnSpPr/>
          <p:nvPr userDrawn="1"/>
        </p:nvCxnSpPr>
        <p:spPr>
          <a:xfrm>
            <a:off x="0" y="764704"/>
            <a:ext cx="12192000"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幻灯片编号占位符 11"/>
          <p:cNvSpPr>
            <a:spLocks noGrp="1"/>
          </p:cNvSpPr>
          <p:nvPr>
            <p:ph type="sldNum" sz="quarter" idx="4"/>
          </p:nvPr>
        </p:nvSpPr>
        <p:spPr>
          <a:xfrm>
            <a:off x="9120336" y="6381328"/>
            <a:ext cx="2743200" cy="365125"/>
          </a:xfrm>
          <a:prstGeom prst="rect">
            <a:avLst/>
          </a:prstGeom>
        </p:spPr>
        <p:txBody>
          <a:bodyPr vert="horz" lIns="91440" tIns="45720" rIns="91440" bIns="45720" rtlCol="0" anchor="ctr"/>
          <a:lstStyle>
            <a:lvl1pPr algn="r">
              <a:defRPr sz="1200">
                <a:solidFill>
                  <a:schemeClr val="tx1"/>
                </a:solidFill>
              </a:defRPr>
            </a:lvl1pPr>
          </a:lstStyle>
          <a:p>
            <a:fld id="{CFCB3B0A-32E6-834F-97CE-CA667D0AE97F}"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icrosoft YaHei Light" panose="020B0502040204020203" pitchFamily="34" charset="-122"/>
          <a:ea typeface="Microsoft YaHei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105.png"/></Relationships>
</file>

<file path=ppt/slides/_rels/slide124.xml.rels><?xml version="1.0" encoding="UTF-8" standalone="yes"?>
<Relationships xmlns="http://schemas.openxmlformats.org/package/2006/relationships"><Relationship Id="rId3" Type="http://schemas.openxmlformats.org/officeDocument/2006/relationships/hyperlink" Target="http://192.168.137.130:50070/dfshealth.jsp" TargetMode="External"/><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1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hyperlink" Target="http://192.168.137.130:8088/cluster" TargetMode="External"/><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8.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10.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vmware.com/cn.html"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hyperlink" Target="http://mirrors.163.com/"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hyperlink" Target="http://www.oracle.com/technetwork/java/javase/downloads/jdk7-downloads-1880260.html"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hadoop.apache.org/releases.html"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inscp.net/eng/download.php"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1.jp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70.jp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76.jpg"/></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80.jpg"/></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图片 12" descr="画板 8@10x-10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04" y="-119743"/>
            <a:ext cx="12269407" cy="6912000"/>
          </a:xfrm>
          <a:prstGeom prst="rect">
            <a:avLst/>
          </a:prstGeom>
        </p:spPr>
      </p:pic>
      <p:sp>
        <p:nvSpPr>
          <p:cNvPr id="3" name="矩形 2"/>
          <p:cNvSpPr/>
          <p:nvPr/>
        </p:nvSpPr>
        <p:spPr>
          <a:xfrm>
            <a:off x="3417873" y="2348880"/>
            <a:ext cx="5096267" cy="1200329"/>
          </a:xfrm>
          <a:prstGeom prst="rect">
            <a:avLst/>
          </a:prstGeom>
        </p:spPr>
        <p:txBody>
          <a:bodyPr wrap="none">
            <a:spAutoFit/>
          </a:bodyPr>
          <a:lstStyle/>
          <a:p>
            <a:pPr algn="ctr"/>
            <a:r>
              <a:rPr lang="zh-CN" altLang="en-US" sz="3600" b="1" dirty="0">
                <a:solidFill>
                  <a:schemeClr val="bg1"/>
                </a:solidFill>
                <a:latin typeface="Microsoft YaHei" panose="020B0503020204020204" pitchFamily="34" charset="-122"/>
                <a:ea typeface="Microsoft YaHei" panose="020B0503020204020204" pitchFamily="34" charset="-122"/>
              </a:rPr>
              <a:t>第一章</a:t>
            </a:r>
            <a:r>
              <a:rPr lang="en-US" altLang="zh-CN" sz="3600" b="1" dirty="0">
                <a:solidFill>
                  <a:schemeClr val="bg1"/>
                </a:solidFill>
                <a:latin typeface="Microsoft YaHei" panose="020B0503020204020204" pitchFamily="34" charset="-122"/>
                <a:ea typeface="Microsoft YaHei" panose="020B0503020204020204" pitchFamily="34" charset="-122"/>
              </a:rPr>
              <a:t>  Hadoop</a:t>
            </a:r>
            <a:r>
              <a:rPr lang="zh-CN" altLang="en-US" sz="3600" b="1" dirty="0">
                <a:solidFill>
                  <a:schemeClr val="bg1"/>
                </a:solidFill>
                <a:latin typeface="Microsoft YaHei" panose="020B0503020204020204" pitchFamily="34" charset="-122"/>
                <a:ea typeface="Microsoft YaHei" panose="020B0503020204020204" pitchFamily="34" charset="-122"/>
              </a:rPr>
              <a:t>概述及</a:t>
            </a:r>
          </a:p>
          <a:p>
            <a:pPr algn="ctr"/>
            <a:r>
              <a:rPr lang="zh-CN" altLang="en-US" sz="3600" b="1" dirty="0">
                <a:solidFill>
                  <a:schemeClr val="bg1"/>
                </a:solidFill>
                <a:latin typeface="Microsoft YaHei" panose="020B0503020204020204" pitchFamily="34" charset="-122"/>
                <a:ea typeface="Microsoft YaHei" panose="020B0503020204020204" pitchFamily="34" charset="-122"/>
              </a:rPr>
              <a:t>集群搭建</a:t>
            </a:r>
          </a:p>
        </p:txBody>
      </p:sp>
      <p:pic>
        <p:nvPicPr>
          <p:cNvPr id="5" name="图片 4">
            <a:extLst>
              <a:ext uri="{FF2B5EF4-FFF2-40B4-BE49-F238E27FC236}">
                <a16:creationId xmlns:a16="http://schemas.microsoft.com/office/drawing/2014/main" id="{A1CCAE4E-3E58-41F6-8AEC-26B98EB0BB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00" y="65743"/>
            <a:ext cx="2351584" cy="6783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的发展历程</a:t>
            </a:r>
          </a:p>
        </p:txBody>
      </p:sp>
      <p:sp>
        <p:nvSpPr>
          <p:cNvPr id="5" name="文本框 4"/>
          <p:cNvSpPr txBox="1"/>
          <p:nvPr/>
        </p:nvSpPr>
        <p:spPr>
          <a:xfrm>
            <a:off x="479376" y="1340768"/>
            <a:ext cx="9945158" cy="6278642"/>
          </a:xfrm>
          <a:prstGeom prst="rect">
            <a:avLst/>
          </a:prstGeom>
          <a:noFill/>
        </p:spPr>
        <p:txBody>
          <a:bodyPr wrap="none" rtlCol="0">
            <a:spAutoFit/>
          </a:bodyPr>
          <a:lstStyle/>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2003</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Google </a:t>
            </a:r>
            <a:r>
              <a:rPr lang="zh-CN" altLang="en-US" sz="2400" dirty="0">
                <a:latin typeface="Microsoft YaHei" panose="020B0503020204020204" pitchFamily="34" charset="-122"/>
                <a:ea typeface="Microsoft YaHei" panose="020B0503020204020204" pitchFamily="34" charset="-122"/>
              </a:rPr>
              <a:t>发布关于</a:t>
            </a:r>
            <a:r>
              <a:rPr lang="en-US" altLang="zh-CN" sz="2400" dirty="0">
                <a:latin typeface="Microsoft YaHei" panose="020B0503020204020204" pitchFamily="34" charset="-122"/>
                <a:ea typeface="Microsoft YaHei" panose="020B0503020204020204" pitchFamily="34" charset="-122"/>
              </a:rPr>
              <a:t>GFS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Google File System</a:t>
            </a:r>
            <a:r>
              <a:rPr lang="zh-CN" altLang="en-US" sz="2400" dirty="0">
                <a:latin typeface="Microsoft YaHei" panose="020B0503020204020204" pitchFamily="34" charset="-122"/>
                <a:ea typeface="Microsoft YaHei" panose="020B0503020204020204" pitchFamily="34" charset="-122"/>
              </a:rPr>
              <a:t>）的论文</a:t>
            </a:r>
            <a:r>
              <a:rPr lang="en-US" altLang="zh-CN" sz="2400" dirty="0">
                <a:latin typeface="Microsoft YaHei" panose="020B0503020204020204" pitchFamily="34" charset="-122"/>
                <a:ea typeface="Microsoft YaHei" panose="020B0503020204020204" pitchFamily="34" charset="-122"/>
              </a:rPr>
              <a:t> </a:t>
            </a: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GFS</a:t>
            </a:r>
            <a:r>
              <a:rPr lang="zh-CN" altLang="en-US" sz="2400" dirty="0">
                <a:latin typeface="Microsoft YaHei" panose="020B0503020204020204" pitchFamily="34" charset="-122"/>
                <a:ea typeface="Microsoft YaHei" panose="020B0503020204020204" pitchFamily="34" charset="-122"/>
              </a:rPr>
              <a:t>是谷歌分布式文件系统，用于储存不容设备产生的海量数据</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GFS</a:t>
            </a:r>
            <a:r>
              <a:rPr lang="zh-CN" altLang="en-US" sz="2400" dirty="0">
                <a:latin typeface="Microsoft YaHei" panose="020B0503020204020204" pitchFamily="34" charset="-122"/>
                <a:ea typeface="Microsoft YaHei" panose="020B0503020204020204" pitchFamily="34" charset="-122"/>
              </a:rPr>
              <a:t>能够解决在网页爬取中产生超大文件存储的需求</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2004</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Cutting</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Mike</a:t>
            </a:r>
            <a:r>
              <a:rPr lang="zh-CN" altLang="en-US" sz="2400" dirty="0">
                <a:latin typeface="Microsoft YaHei" panose="020B0503020204020204" pitchFamily="34" charset="-122"/>
                <a:ea typeface="Microsoft YaHei" panose="020B0503020204020204" pitchFamily="34" charset="-122"/>
              </a:rPr>
              <a:t>实现了</a:t>
            </a:r>
            <a:r>
              <a:rPr lang="en-US" altLang="zh-CN" sz="2400" dirty="0" err="1">
                <a:latin typeface="Microsoft YaHei" panose="020B0503020204020204" pitchFamily="34" charset="-122"/>
                <a:ea typeface="Microsoft YaHei" panose="020B0503020204020204" pitchFamily="34" charset="-122"/>
              </a:rPr>
              <a:t>Nutch</a:t>
            </a:r>
            <a:r>
              <a:rPr lang="zh-CN" altLang="en-US" sz="2400" dirty="0">
                <a:latin typeface="Microsoft YaHei" panose="020B0503020204020204" pitchFamily="34" charset="-122"/>
                <a:ea typeface="Microsoft YaHei" panose="020B0503020204020204" pitchFamily="34" charset="-122"/>
              </a:rPr>
              <a:t>的分布式文件系统</a:t>
            </a:r>
            <a:r>
              <a:rPr lang="en-US" altLang="zh-CN" sz="2400" dirty="0">
                <a:latin typeface="Microsoft YaHei" panose="020B0503020204020204" pitchFamily="34" charset="-122"/>
                <a:ea typeface="Microsoft YaHei" panose="020B0503020204020204" pitchFamily="34" charset="-122"/>
              </a:rPr>
              <a:t>NDFS</a:t>
            </a: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endParaRPr lang="en-US"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本节内容</a:t>
            </a:r>
          </a:p>
        </p:txBody>
      </p:sp>
      <p:sp>
        <p:nvSpPr>
          <p:cNvPr id="3" name="Rectangle 3"/>
          <p:cNvSpPr txBox="1">
            <a:spLocks noChangeArrowheads="1"/>
          </p:cNvSpPr>
          <p:nvPr/>
        </p:nvSpPr>
        <p:spPr>
          <a:xfrm>
            <a:off x="479376" y="134076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准备工作</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新建虚拟机</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建立主节点</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建立从节点</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latin typeface="微软雅黑 "/>
                <a:ea typeface="微软雅黑" panose="020B0503020204020204" pitchFamily="34" charset="-122"/>
              </a:rPr>
              <a:t>安装</a:t>
            </a:r>
            <a:r>
              <a:rPr lang="en-US" altLang="zh-CN" sz="2400" dirty="0">
                <a:latin typeface="微软雅黑 "/>
                <a:ea typeface="微软雅黑" panose="020B0503020204020204" pitchFamily="34" charset="-122"/>
              </a:rPr>
              <a:t>Hadoop</a:t>
            </a: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建立分布式集群</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marL="0" indent="0">
              <a:lnSpc>
                <a:spcPct val="150000"/>
              </a:lnSpc>
              <a:buClr>
                <a:srgbClr val="2965AB"/>
              </a:buClr>
              <a:buSzPct val="50000"/>
              <a:buNone/>
            </a:pPr>
            <a:endParaRPr lang="en-US" sz="2400" dirty="0">
              <a:latin typeface="微软雅黑 "/>
            </a:endParaRPr>
          </a:p>
          <a:p>
            <a:pPr>
              <a:lnSpc>
                <a:spcPct val="150000"/>
              </a:lnSpc>
              <a:buClr>
                <a:srgbClr val="2965AB"/>
              </a:buClr>
              <a:buSzPct val="100000"/>
            </a:pPr>
            <a:endParaRPr lang="en-US" altLang="zh-CN" sz="2400" dirty="0">
              <a:solidFill>
                <a:srgbClr val="2965AB"/>
              </a:solidFill>
              <a:latin typeface="微软雅黑 "/>
              <a:ea typeface="微软雅黑" panose="020B0503020204020204" pitchFamily="34" charset="-122"/>
            </a:endParaRPr>
          </a:p>
        </p:txBody>
      </p:sp>
    </p:spTree>
    <p:extLst>
      <p:ext uri="{BB962C8B-B14F-4D97-AF65-F5344CB8AC3E}">
        <p14:creationId xmlns:p14="http://schemas.microsoft.com/office/powerpoint/2010/main" val="1648496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b="1" dirty="0">
                <a:solidFill>
                  <a:srgbClr val="2965AB"/>
                </a:solidFill>
                <a:latin typeface="微软雅黑" panose="020B0503020204020204" pitchFamily="34" charset="-122"/>
                <a:ea typeface="微软雅黑" panose="020B0503020204020204" pitchFamily="34" charset="-122"/>
              </a:rPr>
              <a:t>JDK</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51384" y="1101319"/>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以</a:t>
            </a:r>
            <a:r>
              <a:rPr lang="en-US" altLang="zh-CN" sz="2400" dirty="0">
                <a:solidFill>
                  <a:prstClr val="black"/>
                </a:solidFill>
                <a:latin typeface="微软雅黑 "/>
                <a:ea typeface="微软雅黑" panose="020B0503020204020204" pitchFamily="34" charset="-122"/>
              </a:rPr>
              <a:t>root</a:t>
            </a:r>
            <a:r>
              <a:rPr lang="zh-CN" altLang="en-US" sz="2400" dirty="0">
                <a:solidFill>
                  <a:prstClr val="black"/>
                </a:solidFill>
                <a:latin typeface="微软雅黑 "/>
                <a:ea typeface="微软雅黑" panose="020B0503020204020204" pitchFamily="34" charset="-122"/>
              </a:rPr>
              <a:t>用户登录</a:t>
            </a:r>
            <a:r>
              <a:rPr lang="en-US" altLang="zh-CN" sz="2400" dirty="0" err="1">
                <a:solidFill>
                  <a:prstClr val="black"/>
                </a:solidFill>
                <a:latin typeface="微软雅黑 "/>
                <a:ea typeface="微软雅黑" panose="020B0503020204020204" pitchFamily="34" charset="-122"/>
              </a:rPr>
              <a:t>namenode</a:t>
            </a:r>
            <a:r>
              <a:rPr lang="zh-CN" altLang="en-US" sz="2400" dirty="0">
                <a:solidFill>
                  <a:prstClr val="black"/>
                </a:solidFill>
                <a:latin typeface="微软雅黑 "/>
                <a:ea typeface="微软雅黑" panose="020B0503020204020204" pitchFamily="34" charset="-122"/>
              </a:rPr>
              <a:t>，将</a:t>
            </a:r>
            <a:r>
              <a:rPr lang="en-US" altLang="zh-CN" sz="2400" dirty="0">
                <a:solidFill>
                  <a:prstClr val="black"/>
                </a:solidFill>
                <a:latin typeface="微软雅黑 "/>
                <a:ea typeface="微软雅黑" panose="020B0503020204020204" pitchFamily="34" charset="-122"/>
              </a:rPr>
              <a:t>JDK</a:t>
            </a:r>
            <a:r>
              <a:rPr lang="zh-CN" altLang="en-US" sz="2400" dirty="0">
                <a:solidFill>
                  <a:prstClr val="black"/>
                </a:solidFill>
                <a:latin typeface="微软雅黑 "/>
                <a:ea typeface="微软雅黑" panose="020B0503020204020204" pitchFamily="34" charset="-122"/>
              </a:rPr>
              <a:t>安装到</a:t>
            </a:r>
            <a:r>
              <a:rPr lang="en-US" altLang="zh-CN" sz="2400" dirty="0">
                <a:solidFill>
                  <a:prstClr val="black"/>
                </a:solidFill>
                <a:latin typeface="微软雅黑 "/>
                <a:ea typeface="微软雅黑" panose="020B0503020204020204" pitchFamily="34" charset="-122"/>
              </a:rPr>
              <a:t> /</a:t>
            </a:r>
            <a:r>
              <a:rPr lang="en-US" altLang="zh-CN" sz="2400" dirty="0" err="1">
                <a:solidFill>
                  <a:prstClr val="black"/>
                </a:solidFill>
                <a:latin typeface="微软雅黑 "/>
                <a:ea typeface="微软雅黑" panose="020B0503020204020204" pitchFamily="34" charset="-122"/>
              </a:rPr>
              <a:t>usr</a:t>
            </a:r>
            <a:r>
              <a:rPr lang="en-US" altLang="zh-CN" sz="2400" dirty="0">
                <a:solidFill>
                  <a:prstClr val="black"/>
                </a:solidFill>
                <a:latin typeface="微软雅黑 "/>
                <a:ea typeface="微软雅黑" panose="020B0503020204020204" pitchFamily="34" charset="-122"/>
              </a:rPr>
              <a:t>/jdk1.8.0_181</a:t>
            </a:r>
            <a:r>
              <a:rPr lang="zh-CN" altLang="en-US" sz="2400" dirty="0">
                <a:solidFill>
                  <a:prstClr val="black"/>
                </a:solidFill>
                <a:latin typeface="微软雅黑 "/>
                <a:ea typeface="微软雅黑" panose="020B0503020204020204" pitchFamily="34" charset="-122"/>
              </a:rPr>
              <a:t>目录中</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tar -</a:t>
            </a:r>
            <a:r>
              <a:rPr lang="en-US" altLang="zh-CN" sz="2400" dirty="0" err="1">
                <a:solidFill>
                  <a:prstClr val="black"/>
                </a:solidFill>
                <a:latin typeface="微软雅黑 "/>
                <a:ea typeface="微软雅黑" panose="020B0503020204020204" pitchFamily="34" charset="-122"/>
              </a:rPr>
              <a:t>xvf</a:t>
            </a:r>
            <a:r>
              <a:rPr lang="en-US" altLang="zh-CN" sz="2400" dirty="0">
                <a:solidFill>
                  <a:prstClr val="black"/>
                </a:solidFill>
                <a:latin typeface="微软雅黑 "/>
                <a:ea typeface="微软雅黑" panose="020B0503020204020204" pitchFamily="34" charset="-122"/>
              </a:rPr>
              <a:t> </a:t>
            </a:r>
            <a:r>
              <a:rPr lang="zh-CN" altLang="en-US" sz="2400" dirty="0">
                <a:solidFill>
                  <a:prstClr val="black"/>
                </a:solidFill>
                <a:latin typeface="微软雅黑 "/>
                <a:ea typeface="微软雅黑" panose="020B0503020204020204" pitchFamily="34" charset="-122"/>
              </a:rPr>
              <a:t>”指令为解压缩文件，</a:t>
            </a:r>
            <a:r>
              <a:rPr lang="en-US" altLang="zh-CN" sz="2400" dirty="0">
                <a:solidFill>
                  <a:prstClr val="black"/>
                </a:solidFill>
                <a:latin typeface="微软雅黑 "/>
                <a:ea typeface="微软雅黑" panose="020B0503020204020204" pitchFamily="34" charset="-122"/>
              </a:rPr>
              <a:t>-C/</a:t>
            </a:r>
            <a:r>
              <a:rPr lang="en-US" altLang="zh-CN" sz="2400" dirty="0" err="1">
                <a:solidFill>
                  <a:prstClr val="black"/>
                </a:solidFill>
                <a:latin typeface="微软雅黑 "/>
                <a:ea typeface="微软雅黑" panose="020B0503020204020204" pitchFamily="34" charset="-122"/>
              </a:rPr>
              <a:t>usr</a:t>
            </a:r>
            <a:r>
              <a:rPr lang="en-US" altLang="zh-CN" sz="2400" dirty="0">
                <a:solidFill>
                  <a:prstClr val="black"/>
                </a:solidFill>
                <a:latin typeface="微软雅黑 "/>
                <a:ea typeface="微软雅黑" panose="020B0503020204020204" pitchFamily="34" charset="-122"/>
              </a:rPr>
              <a:t> </a:t>
            </a:r>
            <a:r>
              <a:rPr lang="zh-CN" altLang="en-US" sz="2400" dirty="0">
                <a:solidFill>
                  <a:prstClr val="black"/>
                </a:solidFill>
                <a:latin typeface="微软雅黑 "/>
                <a:ea typeface="微软雅黑" panose="020B0503020204020204" pitchFamily="34" charset="-122"/>
              </a:rPr>
              <a:t>表示解压到计算机的</a:t>
            </a:r>
            <a:r>
              <a:rPr lang="en-US" altLang="zh-CN" sz="2400" dirty="0" err="1">
                <a:solidFill>
                  <a:prstClr val="black"/>
                </a:solidFill>
                <a:latin typeface="微软雅黑 "/>
                <a:ea typeface="微软雅黑" panose="020B0503020204020204" pitchFamily="34" charset="-122"/>
              </a:rPr>
              <a:t>usr</a:t>
            </a:r>
            <a:r>
              <a:rPr lang="zh-CN" altLang="en-US" sz="2400" dirty="0">
                <a:solidFill>
                  <a:prstClr val="black"/>
                </a:solidFill>
                <a:latin typeface="微软雅黑 "/>
                <a:ea typeface="微软雅黑" panose="020B0503020204020204" pitchFamily="34" charset="-122"/>
              </a:rPr>
              <a:t>文件中</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在</a:t>
            </a:r>
            <a:r>
              <a:rPr lang="en-US" altLang="zh-CN" sz="2400" dirty="0" err="1">
                <a:solidFill>
                  <a:prstClr val="black"/>
                </a:solidFill>
                <a:latin typeface="微软雅黑 "/>
                <a:ea typeface="微软雅黑" panose="020B0503020204020204" pitchFamily="34" charset="-122"/>
              </a:rPr>
              <a:t>usr</a:t>
            </a:r>
            <a:r>
              <a:rPr lang="zh-CN" altLang="en-US" sz="2400" dirty="0">
                <a:solidFill>
                  <a:prstClr val="black"/>
                </a:solidFill>
                <a:latin typeface="微软雅黑 "/>
                <a:ea typeface="微软雅黑" panose="020B0503020204020204" pitchFamily="34" charset="-122"/>
              </a:rPr>
              <a:t>中有解压后的</a:t>
            </a:r>
            <a:r>
              <a:rPr lang="en-US" altLang="zh-CN" sz="2400" dirty="0" err="1">
                <a:solidFill>
                  <a:prstClr val="black"/>
                </a:solidFill>
                <a:latin typeface="微软雅黑 "/>
                <a:ea typeface="微软雅黑" panose="020B0503020204020204" pitchFamily="34" charset="-122"/>
              </a:rPr>
              <a:t>jdk</a:t>
            </a:r>
            <a:r>
              <a:rPr lang="zh-CN" altLang="en-US" sz="2400" dirty="0">
                <a:solidFill>
                  <a:prstClr val="black"/>
                </a:solidFill>
                <a:latin typeface="微软雅黑 "/>
                <a:ea typeface="微软雅黑" panose="020B0503020204020204" pitchFamily="34" charset="-122"/>
              </a:rPr>
              <a:t>文件</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825D3A59-BA91-4F8C-AEE1-78967F50224E}"/>
              </a:ext>
            </a:extLst>
          </p:cNvPr>
          <p:cNvSpPr/>
          <p:nvPr/>
        </p:nvSpPr>
        <p:spPr>
          <a:xfrm>
            <a:off x="821414" y="2608345"/>
            <a:ext cx="11017224" cy="1015663"/>
          </a:xfrm>
          <a:prstGeom prst="rect">
            <a:avLst/>
          </a:prstGeom>
        </p:spPr>
        <p:txBody>
          <a:bodyPr wrap="squar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tar </a:t>
            </a:r>
            <a:r>
              <a:rPr lang="en-US" altLang="zh-CN" sz="2000" dirty="0">
                <a:solidFill>
                  <a:srgbClr val="000000"/>
                </a:solidFill>
                <a:latin typeface="Monaco"/>
              </a:rPr>
              <a:t>-</a:t>
            </a:r>
            <a:r>
              <a:rPr lang="en-US" sz="2000" dirty="0" err="1">
                <a:solidFill>
                  <a:srgbClr val="000000"/>
                </a:solidFill>
                <a:latin typeface="Monaco"/>
              </a:rPr>
              <a:t>xvf</a:t>
            </a:r>
            <a:r>
              <a:rPr lang="en-US" sz="2000" dirty="0">
                <a:solidFill>
                  <a:srgbClr val="000000"/>
                </a:solidFill>
                <a:latin typeface="Monaco"/>
              </a:rPr>
              <a:t>   /</a:t>
            </a:r>
            <a:r>
              <a:rPr lang="en-US" sz="2000" dirty="0" err="1">
                <a:solidFill>
                  <a:srgbClr val="000000"/>
                </a:solidFill>
                <a:latin typeface="Monaco"/>
              </a:rPr>
              <a:t>usr</a:t>
            </a:r>
            <a:r>
              <a:rPr lang="en-US" sz="2000" dirty="0">
                <a:solidFill>
                  <a:srgbClr val="000000"/>
                </a:solidFill>
                <a:latin typeface="Monaco"/>
              </a:rPr>
              <a:t>/local/jdk-</a:t>
            </a:r>
            <a:r>
              <a:rPr lang="en-US" altLang="zh-CN" sz="2000" dirty="0">
                <a:solidFill>
                  <a:srgbClr val="000000"/>
                </a:solidFill>
                <a:latin typeface="Monaco"/>
              </a:rPr>
              <a:t>8u181</a:t>
            </a:r>
            <a:r>
              <a:rPr lang="en-US" sz="2000" dirty="0">
                <a:solidFill>
                  <a:srgbClr val="000000"/>
                </a:solidFill>
                <a:latin typeface="Monaco"/>
              </a:rPr>
              <a:t>-linux-x64.tar.gz   -C /</a:t>
            </a:r>
            <a:r>
              <a:rPr lang="en-US" sz="2000" dirty="0" err="1">
                <a:solidFill>
                  <a:srgbClr val="000000"/>
                </a:solidFill>
                <a:latin typeface="Monaco"/>
              </a:rPr>
              <a:t>usr</a:t>
            </a:r>
            <a:endParaRPr lang="en-US" sz="2000" dirty="0">
              <a:solidFill>
                <a:srgbClr val="000000"/>
              </a:solidFill>
              <a:latin typeface="Monaco"/>
            </a:endParaRPr>
          </a:p>
          <a:p>
            <a:endParaRPr lang="en-US" sz="2000" dirty="0">
              <a:solidFill>
                <a:srgbClr val="000000"/>
              </a:solidFill>
              <a:latin typeface="Monaco"/>
            </a:endParaRPr>
          </a:p>
          <a:p>
            <a:endParaRPr lang="en-US" sz="2000" dirty="0">
              <a:solidFill>
                <a:srgbClr val="000000"/>
              </a:solidFill>
              <a:latin typeface="Monaco"/>
            </a:endParaRPr>
          </a:p>
        </p:txBody>
      </p:sp>
      <p:pic>
        <p:nvPicPr>
          <p:cNvPr id="6" name="图片 5">
            <a:extLst>
              <a:ext uri="{FF2B5EF4-FFF2-40B4-BE49-F238E27FC236}">
                <a16:creationId xmlns:a16="http://schemas.microsoft.com/office/drawing/2014/main" id="{B06CC195-D350-42E7-A650-9851926D2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3190139"/>
            <a:ext cx="4896544" cy="3374372"/>
          </a:xfrm>
          <a:prstGeom prst="rect">
            <a:avLst/>
          </a:prstGeom>
        </p:spPr>
      </p:pic>
      <p:sp>
        <p:nvSpPr>
          <p:cNvPr id="9" name="矩形 8">
            <a:extLst>
              <a:ext uri="{FF2B5EF4-FFF2-40B4-BE49-F238E27FC236}">
                <a16:creationId xmlns:a16="http://schemas.microsoft.com/office/drawing/2014/main" id="{66E9D2A7-174D-41F1-9DD9-984E0362DB81}"/>
              </a:ext>
            </a:extLst>
          </p:cNvPr>
          <p:cNvSpPr/>
          <p:nvPr/>
        </p:nvSpPr>
        <p:spPr>
          <a:xfrm>
            <a:off x="5879976" y="4057878"/>
            <a:ext cx="900100" cy="52289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5344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b="1" dirty="0">
                <a:solidFill>
                  <a:srgbClr val="2965AB"/>
                </a:solidFill>
                <a:latin typeface="微软雅黑" panose="020B0503020204020204" pitchFamily="34" charset="-122"/>
                <a:ea typeface="微软雅黑" panose="020B0503020204020204" pitchFamily="34" charset="-122"/>
              </a:rPr>
              <a:t>JDK</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10255" y="1174252"/>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配置</a:t>
            </a:r>
            <a:r>
              <a:rPr lang="en-US" altLang="zh-CN" sz="2400" dirty="0">
                <a:solidFill>
                  <a:prstClr val="black"/>
                </a:solidFill>
                <a:latin typeface="微软雅黑 "/>
                <a:ea typeface="微软雅黑" panose="020B0503020204020204" pitchFamily="34" charset="-122"/>
              </a:rPr>
              <a:t>JDK</a:t>
            </a:r>
            <a:r>
              <a:rPr lang="zh-CN" altLang="en-US" sz="2400" dirty="0">
                <a:solidFill>
                  <a:prstClr val="black"/>
                </a:solidFill>
                <a:latin typeface="微软雅黑 "/>
                <a:ea typeface="微软雅黑" panose="020B0503020204020204" pitchFamily="34" charset="-122"/>
              </a:rPr>
              <a:t>环境变量</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vi</a:t>
            </a:r>
            <a:r>
              <a:rPr lang="zh-CN" altLang="en-US" sz="2400" dirty="0">
                <a:solidFill>
                  <a:prstClr val="black"/>
                </a:solidFill>
                <a:latin typeface="微软雅黑 "/>
                <a:ea typeface="微软雅黑" panose="020B0503020204020204" pitchFamily="34" charset="-122"/>
              </a:rPr>
              <a:t>”进入</a:t>
            </a:r>
            <a:r>
              <a:rPr lang="en-US" altLang="zh-CN" sz="2400" dirty="0">
                <a:solidFill>
                  <a:prstClr val="black"/>
                </a:solidFill>
                <a:latin typeface="微软雅黑 "/>
                <a:ea typeface="微软雅黑" panose="020B0503020204020204" pitchFamily="34" charset="-122"/>
              </a:rPr>
              <a:t> /</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/profile</a:t>
            </a:r>
            <a:r>
              <a:rPr lang="zh-CN" altLang="en-US" sz="2400" dirty="0">
                <a:solidFill>
                  <a:prstClr val="black"/>
                </a:solidFill>
                <a:latin typeface="微软雅黑 "/>
                <a:ea typeface="微软雅黑" panose="020B0503020204020204" pitchFamily="34" charset="-122"/>
              </a:rPr>
              <a:t>文件中，增加以下内容：</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编辑此文件，增加以下内容，保存并退出</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7" name="矩形 6">
            <a:extLst>
              <a:ext uri="{FF2B5EF4-FFF2-40B4-BE49-F238E27FC236}">
                <a16:creationId xmlns:a16="http://schemas.microsoft.com/office/drawing/2014/main" id="{36247B5D-C90C-411F-9D96-056CDC5EF21F}"/>
              </a:ext>
            </a:extLst>
          </p:cNvPr>
          <p:cNvSpPr/>
          <p:nvPr/>
        </p:nvSpPr>
        <p:spPr>
          <a:xfrm>
            <a:off x="558797" y="2722424"/>
            <a:ext cx="9478983" cy="1323439"/>
          </a:xfrm>
          <a:prstGeom prst="rect">
            <a:avLst/>
          </a:prstGeom>
        </p:spPr>
        <p:txBody>
          <a:bodyPr wrap="square">
            <a:spAutoFit/>
          </a:bodyPr>
          <a:lstStyle/>
          <a:p>
            <a:r>
              <a:rPr lang="en-US" sz="2000" dirty="0">
                <a:solidFill>
                  <a:srgbClr val="000000"/>
                </a:solidFill>
                <a:latin typeface="Monaco"/>
              </a:rPr>
              <a:t>export JAVA_HOME</a:t>
            </a:r>
            <a:r>
              <a:rPr lang="en-US" sz="2000" dirty="0">
                <a:solidFill>
                  <a:srgbClr val="CE5C00"/>
                </a:solidFill>
                <a:latin typeface="Monaco"/>
              </a:rPr>
              <a:t>=/</a:t>
            </a:r>
            <a:r>
              <a:rPr lang="en-US" sz="2000" dirty="0" err="1">
                <a:solidFill>
                  <a:srgbClr val="000000"/>
                </a:solidFill>
                <a:latin typeface="Monaco"/>
              </a:rPr>
              <a:t>usr</a:t>
            </a:r>
            <a:r>
              <a:rPr lang="en-US" sz="2000" dirty="0">
                <a:solidFill>
                  <a:srgbClr val="CE5C00"/>
                </a:solidFill>
                <a:latin typeface="Monaco"/>
              </a:rPr>
              <a:t>/</a:t>
            </a:r>
            <a:r>
              <a:rPr lang="en-US" sz="2000" dirty="0">
                <a:solidFill>
                  <a:srgbClr val="000000"/>
                </a:solidFill>
                <a:latin typeface="Monaco"/>
              </a:rPr>
              <a:t>jdk1</a:t>
            </a:r>
            <a:r>
              <a:rPr lang="en-US" sz="2000" dirty="0">
                <a:solidFill>
                  <a:srgbClr val="0000CF"/>
                </a:solidFill>
                <a:latin typeface="Monaco"/>
              </a:rPr>
              <a:t>.</a:t>
            </a:r>
            <a:r>
              <a:rPr lang="en-US" altLang="zh-CN" sz="2000" dirty="0">
                <a:solidFill>
                  <a:srgbClr val="0000CF"/>
                </a:solidFill>
                <a:latin typeface="Monaco"/>
              </a:rPr>
              <a:t>8.0_181</a:t>
            </a:r>
            <a:endParaRPr lang="en-US" sz="2000" dirty="0">
              <a:solidFill>
                <a:srgbClr val="000000"/>
              </a:solidFill>
              <a:latin typeface="Monaco"/>
            </a:endParaRPr>
          </a:p>
          <a:p>
            <a:r>
              <a:rPr lang="en-US" sz="2000" dirty="0">
                <a:solidFill>
                  <a:srgbClr val="000000"/>
                </a:solidFill>
                <a:latin typeface="Monaco"/>
              </a:rPr>
              <a:t>export JRE_HOME</a:t>
            </a:r>
            <a:r>
              <a:rPr lang="en-US" sz="2000" dirty="0">
                <a:solidFill>
                  <a:srgbClr val="CE5C00"/>
                </a:solidFill>
                <a:latin typeface="Monaco"/>
              </a:rPr>
              <a:t>=/</a:t>
            </a:r>
            <a:r>
              <a:rPr lang="en-US" sz="2000" dirty="0" err="1">
                <a:solidFill>
                  <a:srgbClr val="000000"/>
                </a:solidFill>
                <a:latin typeface="Monaco"/>
              </a:rPr>
              <a:t>usr</a:t>
            </a:r>
            <a:r>
              <a:rPr lang="en-US" sz="2000" dirty="0">
                <a:solidFill>
                  <a:srgbClr val="CE5C00"/>
                </a:solidFill>
                <a:latin typeface="Monaco"/>
              </a:rPr>
              <a:t>/</a:t>
            </a:r>
            <a:r>
              <a:rPr lang="en-US" sz="2000" dirty="0">
                <a:solidFill>
                  <a:srgbClr val="000000"/>
                </a:solidFill>
                <a:latin typeface="Monaco"/>
              </a:rPr>
              <a:t>jdk1</a:t>
            </a:r>
            <a:r>
              <a:rPr lang="en-US" sz="2000" dirty="0">
                <a:solidFill>
                  <a:srgbClr val="0000CF"/>
                </a:solidFill>
                <a:latin typeface="Monaco"/>
              </a:rPr>
              <a:t>.8.0_181</a:t>
            </a:r>
            <a:r>
              <a:rPr lang="en-US" sz="2000" dirty="0">
                <a:solidFill>
                  <a:srgbClr val="CE5C00"/>
                </a:solidFill>
                <a:latin typeface="Monaco"/>
              </a:rPr>
              <a:t>/</a:t>
            </a:r>
            <a:r>
              <a:rPr lang="en-US" sz="2000" dirty="0" err="1">
                <a:solidFill>
                  <a:srgbClr val="000000"/>
                </a:solidFill>
                <a:latin typeface="Monaco"/>
              </a:rPr>
              <a:t>jre</a:t>
            </a:r>
            <a:endParaRPr lang="en-US" sz="2000" dirty="0">
              <a:solidFill>
                <a:srgbClr val="000000"/>
              </a:solidFill>
              <a:latin typeface="Monaco"/>
            </a:endParaRPr>
          </a:p>
          <a:p>
            <a:r>
              <a:rPr lang="en-US" sz="2000" dirty="0">
                <a:solidFill>
                  <a:srgbClr val="000000"/>
                </a:solidFill>
                <a:latin typeface="Monaco"/>
              </a:rPr>
              <a:t>export PATH</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JAVA_HOME</a:t>
            </a:r>
            <a:r>
              <a:rPr lang="en-US" sz="2000" dirty="0">
                <a:solidFill>
                  <a:srgbClr val="CE5C00"/>
                </a:solidFill>
                <a:latin typeface="Monaco"/>
              </a:rPr>
              <a:t>/</a:t>
            </a:r>
            <a:r>
              <a:rPr lang="en-US" sz="2000" dirty="0">
                <a:solidFill>
                  <a:srgbClr val="000000"/>
                </a:solidFill>
                <a:latin typeface="Monaco"/>
              </a:rPr>
              <a:t>bin</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JAVA_HOME</a:t>
            </a:r>
            <a:r>
              <a:rPr lang="en-US" sz="2000" dirty="0">
                <a:solidFill>
                  <a:srgbClr val="CE5C00"/>
                </a:solidFill>
                <a:latin typeface="Monaco"/>
              </a:rPr>
              <a:t>/</a:t>
            </a:r>
            <a:r>
              <a:rPr lang="en-US" sz="2000" dirty="0" err="1">
                <a:solidFill>
                  <a:srgbClr val="000000"/>
                </a:solidFill>
                <a:latin typeface="Monaco"/>
              </a:rPr>
              <a:t>jre</a:t>
            </a:r>
            <a:r>
              <a:rPr lang="en-US" sz="2000" dirty="0">
                <a:solidFill>
                  <a:srgbClr val="CE5C00"/>
                </a:solidFill>
                <a:latin typeface="Monaco"/>
              </a:rPr>
              <a:t>/</a:t>
            </a:r>
            <a:r>
              <a:rPr lang="en-US" sz="2000" dirty="0">
                <a:solidFill>
                  <a:srgbClr val="000000"/>
                </a:solidFill>
                <a:latin typeface="Monaco"/>
              </a:rPr>
              <a:t>bin</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PATH</a:t>
            </a:r>
          </a:p>
          <a:p>
            <a:r>
              <a:rPr lang="en-US" sz="2000" dirty="0">
                <a:solidFill>
                  <a:srgbClr val="000000"/>
                </a:solidFill>
                <a:latin typeface="Monaco"/>
              </a:rPr>
              <a:t>export CLASSPATH</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CLASSPATH</a:t>
            </a:r>
            <a:r>
              <a:rPr lang="en-US" sz="2000" dirty="0">
                <a:solidFill>
                  <a:srgbClr val="CE5C00"/>
                </a:solidFill>
                <a:latin typeface="Monaco"/>
              </a:rPr>
              <a:t>:</a:t>
            </a:r>
            <a:r>
              <a:rPr lang="en-US" sz="2000" dirty="0">
                <a:solidFill>
                  <a:srgbClr val="000000"/>
                </a:solidFill>
                <a:latin typeface="Monaco"/>
              </a:rPr>
              <a:t>.</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JAVA_HOME</a:t>
            </a:r>
            <a:r>
              <a:rPr lang="en-US" sz="2000" dirty="0">
                <a:solidFill>
                  <a:srgbClr val="CE5C00"/>
                </a:solidFill>
                <a:latin typeface="Monaco"/>
              </a:rPr>
              <a:t>/</a:t>
            </a:r>
            <a:r>
              <a:rPr lang="en-US" sz="2000" dirty="0">
                <a:solidFill>
                  <a:srgbClr val="000000"/>
                </a:solidFill>
                <a:latin typeface="Monaco"/>
              </a:rPr>
              <a:t>lib</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JAVA_HOME</a:t>
            </a:r>
            <a:r>
              <a:rPr lang="en-US" sz="2000" dirty="0">
                <a:solidFill>
                  <a:srgbClr val="CE5C00"/>
                </a:solidFill>
                <a:latin typeface="Monaco"/>
              </a:rPr>
              <a:t>/</a:t>
            </a:r>
            <a:r>
              <a:rPr lang="en-US" sz="2000" dirty="0" err="1">
                <a:solidFill>
                  <a:srgbClr val="000000"/>
                </a:solidFill>
                <a:latin typeface="Monaco"/>
              </a:rPr>
              <a:t>jre</a:t>
            </a:r>
            <a:r>
              <a:rPr lang="en-US" sz="2000" dirty="0">
                <a:solidFill>
                  <a:srgbClr val="CE5C00"/>
                </a:solidFill>
                <a:latin typeface="Monaco"/>
              </a:rPr>
              <a:t>/</a:t>
            </a:r>
            <a:r>
              <a:rPr lang="en-US" sz="2000" dirty="0">
                <a:solidFill>
                  <a:srgbClr val="000000"/>
                </a:solidFill>
                <a:latin typeface="Monaco"/>
              </a:rPr>
              <a:t>lib</a:t>
            </a:r>
          </a:p>
        </p:txBody>
      </p:sp>
      <p:pic>
        <p:nvPicPr>
          <p:cNvPr id="6" name="图片 5">
            <a:extLst>
              <a:ext uri="{FF2B5EF4-FFF2-40B4-BE49-F238E27FC236}">
                <a16:creationId xmlns:a16="http://schemas.microsoft.com/office/drawing/2014/main" id="{B560F44F-2E47-4B4B-BB5A-BDFCC5FCE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515" y="4270596"/>
            <a:ext cx="4679085" cy="1994496"/>
          </a:xfrm>
          <a:prstGeom prst="rect">
            <a:avLst/>
          </a:prstGeom>
        </p:spPr>
      </p:pic>
      <p:sp>
        <p:nvSpPr>
          <p:cNvPr id="9" name="矩形 8">
            <a:extLst>
              <a:ext uri="{FF2B5EF4-FFF2-40B4-BE49-F238E27FC236}">
                <a16:creationId xmlns:a16="http://schemas.microsoft.com/office/drawing/2014/main" id="{9C723A4D-9957-47DB-9C64-44E177E461B8}"/>
              </a:ext>
            </a:extLst>
          </p:cNvPr>
          <p:cNvSpPr/>
          <p:nvPr/>
        </p:nvSpPr>
        <p:spPr>
          <a:xfrm>
            <a:off x="6850853" y="4471210"/>
            <a:ext cx="4391053" cy="68598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4972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b="1" dirty="0">
                <a:solidFill>
                  <a:srgbClr val="2965AB"/>
                </a:solidFill>
                <a:latin typeface="微软雅黑" panose="020B0503020204020204" pitchFamily="34" charset="-122"/>
                <a:ea typeface="微软雅黑" panose="020B0503020204020204" pitchFamily="34" charset="-122"/>
              </a:rPr>
              <a:t>JDK</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26704" y="1233475"/>
            <a:ext cx="11665296"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加载 </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/profile </a:t>
            </a:r>
            <a:r>
              <a:rPr lang="zh-CN" altLang="en-US" sz="2400" dirty="0">
                <a:solidFill>
                  <a:prstClr val="black"/>
                </a:solidFill>
                <a:latin typeface="微软雅黑 "/>
                <a:ea typeface="微软雅黑" panose="020B0503020204020204" pitchFamily="34" charset="-122"/>
              </a:rPr>
              <a:t>文件，使配置生效</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也可用</a:t>
            </a:r>
            <a:r>
              <a:rPr lang="en-US" altLang="zh-CN" sz="2400" dirty="0">
                <a:solidFill>
                  <a:prstClr val="black"/>
                </a:solidFill>
                <a:latin typeface="微软雅黑 "/>
                <a:ea typeface="微软雅黑" panose="020B0503020204020204" pitchFamily="34" charset="-122"/>
              </a:rPr>
              <a:t>source /</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/profile</a:t>
            </a: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source</a:t>
            </a:r>
            <a:r>
              <a:rPr lang="zh-CN" altLang="en-US" sz="2400" dirty="0">
                <a:solidFill>
                  <a:prstClr val="black"/>
                </a:solidFill>
                <a:latin typeface="微软雅黑 "/>
                <a:ea typeface="微软雅黑" panose="020B0503020204020204" pitchFamily="34" charset="-122"/>
              </a:rPr>
              <a:t>也为点命令，可以使配置立即生效，不用重启</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测试</a:t>
            </a:r>
            <a:r>
              <a:rPr lang="en-US" altLang="zh-CN" sz="2400" dirty="0">
                <a:solidFill>
                  <a:prstClr val="black"/>
                </a:solidFill>
                <a:latin typeface="微软雅黑 "/>
                <a:ea typeface="微软雅黑" panose="020B0503020204020204" pitchFamily="34" charset="-122"/>
              </a:rPr>
              <a:t>JDK</a:t>
            </a:r>
            <a:r>
              <a:rPr lang="zh-CN" altLang="en-US" sz="2400" dirty="0">
                <a:solidFill>
                  <a:prstClr val="black"/>
                </a:solidFill>
                <a:latin typeface="微软雅黑 "/>
                <a:ea typeface="微软雅黑" panose="020B0503020204020204" pitchFamily="34" charset="-122"/>
              </a:rPr>
              <a:t>是否正常工作</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A44C5F32-6693-47AA-A07B-D1EFB0F6AFCB}"/>
              </a:ext>
            </a:extLst>
          </p:cNvPr>
          <p:cNvSpPr/>
          <p:nvPr/>
        </p:nvSpPr>
        <p:spPr>
          <a:xfrm>
            <a:off x="839371" y="2746803"/>
            <a:ext cx="3899401" cy="400110"/>
          </a:xfrm>
          <a:prstGeom prst="rect">
            <a:avLst/>
          </a:prstGeom>
        </p:spPr>
        <p:txBody>
          <a:bodyPr wrap="non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 /</a:t>
            </a:r>
            <a:r>
              <a:rPr lang="en-US" sz="2000" dirty="0" err="1">
                <a:solidFill>
                  <a:srgbClr val="000000"/>
                </a:solidFill>
                <a:latin typeface="Monaco"/>
              </a:rPr>
              <a:t>etc</a:t>
            </a:r>
            <a:r>
              <a:rPr lang="en-US" sz="2000" dirty="0">
                <a:solidFill>
                  <a:srgbClr val="000000"/>
                </a:solidFill>
                <a:latin typeface="Monaco"/>
              </a:rPr>
              <a:t>/profile</a:t>
            </a:r>
          </a:p>
        </p:txBody>
      </p:sp>
      <p:pic>
        <p:nvPicPr>
          <p:cNvPr id="6" name="图片 5">
            <a:extLst>
              <a:ext uri="{FF2B5EF4-FFF2-40B4-BE49-F238E27FC236}">
                <a16:creationId xmlns:a16="http://schemas.microsoft.com/office/drawing/2014/main" id="{CBAC4D7A-24FE-4341-821E-DE36F8804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31" y="4176328"/>
            <a:ext cx="4924451" cy="1052871"/>
          </a:xfrm>
          <a:prstGeom prst="rect">
            <a:avLst/>
          </a:prstGeom>
        </p:spPr>
      </p:pic>
    </p:spTree>
    <p:extLst>
      <p:ext uri="{BB962C8B-B14F-4D97-AF65-F5344CB8AC3E}">
        <p14:creationId xmlns:p14="http://schemas.microsoft.com/office/powerpoint/2010/main" val="11039634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51384" y="1094090"/>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tar -</a:t>
            </a:r>
            <a:r>
              <a:rPr lang="en-US" altLang="zh-CN" sz="2400" dirty="0" err="1">
                <a:solidFill>
                  <a:prstClr val="black"/>
                </a:solidFill>
                <a:latin typeface="微软雅黑 "/>
                <a:ea typeface="微软雅黑" panose="020B0503020204020204" pitchFamily="34" charset="-122"/>
              </a:rPr>
              <a:t>xvf</a:t>
            </a:r>
            <a:r>
              <a:rPr lang="zh-CN" altLang="en-US" sz="2400" dirty="0">
                <a:solidFill>
                  <a:prstClr val="black"/>
                </a:solidFill>
                <a:latin typeface="微软雅黑 "/>
                <a:ea typeface="微软雅黑" panose="020B0503020204020204" pitchFamily="34" charset="-122"/>
              </a:rPr>
              <a:t>”解压</a:t>
            </a:r>
            <a:r>
              <a:rPr lang="en-US" altLang="zh-CN" sz="2400" dirty="0">
                <a:solidFill>
                  <a:prstClr val="black"/>
                </a:solidFill>
                <a:latin typeface="微软雅黑 "/>
                <a:ea typeface="微软雅黑" panose="020B0503020204020204" pitchFamily="34" charset="-122"/>
              </a:rPr>
              <a:t>hadoop-2.6.4</a:t>
            </a:r>
            <a:r>
              <a:rPr lang="zh-CN" altLang="en-US" sz="2400" dirty="0">
                <a:solidFill>
                  <a:prstClr val="black"/>
                </a:solidFill>
                <a:latin typeface="微软雅黑 "/>
                <a:ea typeface="微软雅黑" panose="020B0503020204020204" pitchFamily="34" charset="-122"/>
              </a:rPr>
              <a:t>安装包到 </a:t>
            </a:r>
            <a:r>
              <a:rPr lang="en-US" altLang="zh-CN" sz="2400" dirty="0">
                <a:solidFill>
                  <a:prstClr val="black"/>
                </a:solidFill>
                <a:latin typeface="微软雅黑 "/>
                <a:ea typeface="微软雅黑" panose="020B0503020204020204" pitchFamily="34" charset="-122"/>
              </a:rPr>
              <a:t>home/</a:t>
            </a:r>
            <a:r>
              <a:rPr lang="en-US" altLang="zh-CN" sz="2400" dirty="0" err="1">
                <a:solidFill>
                  <a:prstClr val="black"/>
                </a:solidFill>
                <a:latin typeface="微软雅黑 "/>
                <a:ea typeface="微软雅黑" panose="020B0503020204020204" pitchFamily="34" charset="-122"/>
              </a:rPr>
              <a:t>usr</a:t>
            </a:r>
            <a:r>
              <a:rPr lang="zh-CN" altLang="en-US" sz="2400" dirty="0">
                <a:solidFill>
                  <a:prstClr val="black"/>
                </a:solidFill>
                <a:latin typeface="微软雅黑 "/>
                <a:ea typeface="微软雅黑" panose="020B0503020204020204" pitchFamily="34" charset="-122"/>
              </a:rPr>
              <a:t>中</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51A45DF7-0DA6-47A9-A200-78BD33F1F90F}"/>
              </a:ext>
            </a:extLst>
          </p:cNvPr>
          <p:cNvSpPr/>
          <p:nvPr/>
        </p:nvSpPr>
        <p:spPr>
          <a:xfrm>
            <a:off x="1055440" y="1943849"/>
            <a:ext cx="9816752" cy="400110"/>
          </a:xfrm>
          <a:prstGeom prst="rect">
            <a:avLst/>
          </a:prstGeom>
        </p:spPr>
        <p:txBody>
          <a:bodyPr wrap="squar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tar </a:t>
            </a:r>
            <a:r>
              <a:rPr lang="en-US" altLang="zh-CN" sz="2000" dirty="0">
                <a:solidFill>
                  <a:srgbClr val="000000"/>
                </a:solidFill>
                <a:latin typeface="Monaco"/>
              </a:rPr>
              <a:t>-</a:t>
            </a:r>
            <a:r>
              <a:rPr lang="en-US" sz="2000" dirty="0" err="1">
                <a:solidFill>
                  <a:srgbClr val="000000"/>
                </a:solidFill>
                <a:latin typeface="Monaco"/>
              </a:rPr>
              <a:t>xvf</a:t>
            </a:r>
            <a:r>
              <a:rPr lang="en-US" sz="2000" dirty="0">
                <a:solidFill>
                  <a:srgbClr val="000000"/>
                </a:solidFill>
                <a:latin typeface="Monaco"/>
              </a:rPr>
              <a:t> /</a:t>
            </a:r>
            <a:r>
              <a:rPr lang="en-US" sz="2000" dirty="0" err="1">
                <a:solidFill>
                  <a:srgbClr val="000000"/>
                </a:solidFill>
                <a:latin typeface="Monaco"/>
              </a:rPr>
              <a:t>usr</a:t>
            </a:r>
            <a:r>
              <a:rPr lang="en-US" sz="2000" dirty="0">
                <a:solidFill>
                  <a:srgbClr val="000000"/>
                </a:solidFill>
                <a:latin typeface="Monaco"/>
              </a:rPr>
              <a:t>/local/hadoop-2.6.4.tar.gz  -C/</a:t>
            </a:r>
            <a:r>
              <a:rPr lang="en-US" sz="2000" dirty="0" err="1">
                <a:solidFill>
                  <a:srgbClr val="000000"/>
                </a:solidFill>
                <a:latin typeface="Monaco"/>
              </a:rPr>
              <a:t>usr</a:t>
            </a:r>
            <a:endParaRPr lang="en-US" sz="2000" dirty="0">
              <a:solidFill>
                <a:srgbClr val="000000"/>
              </a:solidFill>
              <a:latin typeface="Monaco"/>
            </a:endParaRPr>
          </a:p>
        </p:txBody>
      </p:sp>
      <p:pic>
        <p:nvPicPr>
          <p:cNvPr id="6" name="图片 5">
            <a:extLst>
              <a:ext uri="{FF2B5EF4-FFF2-40B4-BE49-F238E27FC236}">
                <a16:creationId xmlns:a16="http://schemas.microsoft.com/office/drawing/2014/main" id="{0ADC8455-46F9-4340-A776-4CBAC6E2D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700" y="2586015"/>
            <a:ext cx="5532599" cy="3856054"/>
          </a:xfrm>
          <a:prstGeom prst="rect">
            <a:avLst/>
          </a:prstGeom>
        </p:spPr>
      </p:pic>
      <p:sp>
        <p:nvSpPr>
          <p:cNvPr id="10" name="矩形 9">
            <a:extLst>
              <a:ext uri="{FF2B5EF4-FFF2-40B4-BE49-F238E27FC236}">
                <a16:creationId xmlns:a16="http://schemas.microsoft.com/office/drawing/2014/main" id="{804101D6-2383-45C4-946B-F7E7AA7CBB4B}"/>
              </a:ext>
            </a:extLst>
          </p:cNvPr>
          <p:cNvSpPr/>
          <p:nvPr/>
        </p:nvSpPr>
        <p:spPr>
          <a:xfrm>
            <a:off x="6888088" y="2976095"/>
            <a:ext cx="1296144" cy="6651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975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51384" y="1030629"/>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编辑 </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/profile </a:t>
            </a:r>
            <a:r>
              <a:rPr lang="zh-CN" altLang="en-US" sz="2400" dirty="0">
                <a:solidFill>
                  <a:prstClr val="black"/>
                </a:solidFill>
                <a:latin typeface="微软雅黑 "/>
                <a:ea typeface="微软雅黑" panose="020B0503020204020204" pitchFamily="34" charset="-122"/>
              </a:rPr>
              <a:t>文件，配置环境变量</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在 </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/profile </a:t>
            </a:r>
            <a:r>
              <a:rPr lang="zh-CN" altLang="en-US" sz="2400" dirty="0">
                <a:solidFill>
                  <a:prstClr val="black"/>
                </a:solidFill>
                <a:latin typeface="微软雅黑 "/>
                <a:ea typeface="微软雅黑" panose="020B0503020204020204" pitchFamily="34" charset="-122"/>
              </a:rPr>
              <a:t>文件增加以下内容：</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加载文件，使其立即生效</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8" name="矩形 7">
            <a:extLst>
              <a:ext uri="{FF2B5EF4-FFF2-40B4-BE49-F238E27FC236}">
                <a16:creationId xmlns:a16="http://schemas.microsoft.com/office/drawing/2014/main" id="{7D5303C3-BDB5-48F4-8942-6AEA2BA38CC2}"/>
              </a:ext>
            </a:extLst>
          </p:cNvPr>
          <p:cNvSpPr/>
          <p:nvPr/>
        </p:nvSpPr>
        <p:spPr>
          <a:xfrm>
            <a:off x="740386" y="2667860"/>
            <a:ext cx="6096000" cy="2862322"/>
          </a:xfrm>
          <a:prstGeom prst="rect">
            <a:avLst/>
          </a:prstGeom>
        </p:spPr>
        <p:txBody>
          <a:bodyPr>
            <a:spAutoFit/>
          </a:bodyPr>
          <a:lstStyle/>
          <a:p>
            <a:r>
              <a:rPr lang="en-US" sz="2000" dirty="0">
                <a:solidFill>
                  <a:srgbClr val="000000"/>
                </a:solidFill>
                <a:latin typeface="Monaco"/>
              </a:rPr>
              <a:t>export JAVA_HOME</a:t>
            </a:r>
            <a:r>
              <a:rPr lang="en-US" sz="2000" dirty="0">
                <a:solidFill>
                  <a:srgbClr val="CE5C00"/>
                </a:solidFill>
                <a:latin typeface="Monaco"/>
              </a:rPr>
              <a:t>=/</a:t>
            </a:r>
            <a:r>
              <a:rPr lang="en-US" sz="2000" dirty="0" err="1">
                <a:solidFill>
                  <a:srgbClr val="000000"/>
                </a:solidFill>
                <a:latin typeface="Monaco"/>
              </a:rPr>
              <a:t>usr</a:t>
            </a:r>
            <a:r>
              <a:rPr lang="en-US" sz="2000" dirty="0">
                <a:solidFill>
                  <a:srgbClr val="CE5C00"/>
                </a:solidFill>
                <a:latin typeface="Monaco"/>
              </a:rPr>
              <a:t>/</a:t>
            </a:r>
            <a:r>
              <a:rPr lang="en-US" sz="2000" dirty="0">
                <a:solidFill>
                  <a:srgbClr val="000000"/>
                </a:solidFill>
                <a:latin typeface="Monaco"/>
              </a:rPr>
              <a:t>jdk1</a:t>
            </a:r>
            <a:r>
              <a:rPr lang="en-US" sz="2000" dirty="0">
                <a:solidFill>
                  <a:srgbClr val="0000CF"/>
                </a:solidFill>
                <a:latin typeface="Monaco"/>
              </a:rPr>
              <a:t>.</a:t>
            </a:r>
            <a:r>
              <a:rPr lang="en-US" altLang="zh-CN" sz="2000" dirty="0">
                <a:solidFill>
                  <a:srgbClr val="0000CF"/>
                </a:solidFill>
                <a:latin typeface="Monaco"/>
              </a:rPr>
              <a:t>8</a:t>
            </a:r>
            <a:r>
              <a:rPr lang="en-US" sz="2000" dirty="0">
                <a:solidFill>
                  <a:srgbClr val="0000CF"/>
                </a:solidFill>
                <a:latin typeface="Monaco"/>
              </a:rPr>
              <a:t>.0</a:t>
            </a:r>
            <a:r>
              <a:rPr lang="en-US" sz="2000" dirty="0">
                <a:solidFill>
                  <a:srgbClr val="000000"/>
                </a:solidFill>
                <a:latin typeface="Monaco"/>
              </a:rPr>
              <a:t>_</a:t>
            </a:r>
            <a:r>
              <a:rPr lang="en-US" altLang="zh-CN" sz="2000" dirty="0">
                <a:solidFill>
                  <a:srgbClr val="000000"/>
                </a:solidFill>
                <a:latin typeface="Monaco"/>
              </a:rPr>
              <a:t>181</a:t>
            </a:r>
            <a:endParaRPr lang="en-US" sz="2000" dirty="0">
              <a:solidFill>
                <a:srgbClr val="000000"/>
              </a:solidFill>
              <a:latin typeface="Monaco"/>
            </a:endParaRPr>
          </a:p>
          <a:p>
            <a:r>
              <a:rPr lang="en-US" sz="2000" dirty="0">
                <a:solidFill>
                  <a:srgbClr val="000000"/>
                </a:solidFill>
                <a:latin typeface="Monaco"/>
              </a:rPr>
              <a:t>export HADOOP_INSTALL</a:t>
            </a:r>
            <a:r>
              <a:rPr lang="en-US" sz="2000" dirty="0">
                <a:solidFill>
                  <a:srgbClr val="CE5C00"/>
                </a:solidFill>
                <a:latin typeface="Monaco"/>
              </a:rPr>
              <a:t>=/</a:t>
            </a:r>
            <a:r>
              <a:rPr lang="en-US" sz="2000" dirty="0" err="1">
                <a:solidFill>
                  <a:srgbClr val="000000"/>
                </a:solidFill>
                <a:latin typeface="Monaco"/>
              </a:rPr>
              <a:t>usr</a:t>
            </a:r>
            <a:r>
              <a:rPr lang="en-US" sz="2000" dirty="0">
                <a:solidFill>
                  <a:srgbClr val="CE5C00"/>
                </a:solidFill>
                <a:latin typeface="Monaco"/>
              </a:rPr>
              <a:t>/</a:t>
            </a:r>
            <a:r>
              <a:rPr lang="en-US" sz="2000" dirty="0">
                <a:solidFill>
                  <a:srgbClr val="000000"/>
                </a:solidFill>
                <a:latin typeface="Monaco"/>
              </a:rPr>
              <a:t>hadoop</a:t>
            </a:r>
            <a:r>
              <a:rPr lang="en-US" sz="2000" dirty="0">
                <a:solidFill>
                  <a:srgbClr val="CE5C00"/>
                </a:solidFill>
                <a:latin typeface="Monaco"/>
              </a:rPr>
              <a:t>-</a:t>
            </a:r>
            <a:r>
              <a:rPr lang="en-US" sz="2000" dirty="0">
                <a:solidFill>
                  <a:srgbClr val="0000CF"/>
                </a:solidFill>
                <a:latin typeface="Monaco"/>
              </a:rPr>
              <a:t>2.6.4</a:t>
            </a:r>
          </a:p>
          <a:p>
            <a:r>
              <a:rPr lang="en-US" sz="2000" dirty="0">
                <a:solidFill>
                  <a:srgbClr val="000000"/>
                </a:solidFill>
                <a:latin typeface="Monaco"/>
              </a:rPr>
              <a:t>export PATH</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PATH</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HADOOP_INSTALL</a:t>
            </a:r>
            <a:r>
              <a:rPr lang="en-US" sz="2000" dirty="0">
                <a:solidFill>
                  <a:srgbClr val="CE5C00"/>
                </a:solidFill>
                <a:latin typeface="Monaco"/>
              </a:rPr>
              <a:t>/</a:t>
            </a:r>
            <a:r>
              <a:rPr lang="en-US" sz="2000" dirty="0">
                <a:solidFill>
                  <a:srgbClr val="000000"/>
                </a:solidFill>
                <a:latin typeface="Monaco"/>
              </a:rPr>
              <a:t>bin</a:t>
            </a:r>
          </a:p>
          <a:p>
            <a:r>
              <a:rPr lang="en-US" sz="2000" dirty="0">
                <a:solidFill>
                  <a:srgbClr val="000000"/>
                </a:solidFill>
                <a:latin typeface="Monaco"/>
              </a:rPr>
              <a:t>export PATH</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PATH</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HADOOP_INSTALL</a:t>
            </a:r>
            <a:r>
              <a:rPr lang="en-US" sz="2000" dirty="0">
                <a:solidFill>
                  <a:srgbClr val="CE5C00"/>
                </a:solidFill>
                <a:latin typeface="Monaco"/>
              </a:rPr>
              <a:t>/</a:t>
            </a:r>
            <a:r>
              <a:rPr lang="en-US" sz="2000" dirty="0" err="1">
                <a:solidFill>
                  <a:srgbClr val="000000"/>
                </a:solidFill>
                <a:latin typeface="Monaco"/>
              </a:rPr>
              <a:t>sbin</a:t>
            </a:r>
            <a:endParaRPr lang="en-US" sz="2000" dirty="0">
              <a:solidFill>
                <a:srgbClr val="000000"/>
              </a:solidFill>
              <a:latin typeface="Monaco"/>
            </a:endParaRPr>
          </a:p>
          <a:p>
            <a:r>
              <a:rPr lang="en-US" sz="2000" dirty="0">
                <a:solidFill>
                  <a:srgbClr val="000000"/>
                </a:solidFill>
                <a:latin typeface="Monaco"/>
              </a:rPr>
              <a:t>export HADOOP_MAPRED_HOME</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HADOOP_INSTALL</a:t>
            </a:r>
          </a:p>
          <a:p>
            <a:r>
              <a:rPr lang="en-US" sz="2000" dirty="0">
                <a:solidFill>
                  <a:srgbClr val="000000"/>
                </a:solidFill>
                <a:latin typeface="Monaco"/>
              </a:rPr>
              <a:t>export HADOOP_COMMON_HOME</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HADOOP_INSTALL</a:t>
            </a:r>
          </a:p>
          <a:p>
            <a:r>
              <a:rPr lang="en-US" sz="2000" dirty="0">
                <a:solidFill>
                  <a:srgbClr val="000000"/>
                </a:solidFill>
                <a:latin typeface="Monaco"/>
              </a:rPr>
              <a:t>export HADOOP_HDFS_HOME</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HADOOP_INSTALL</a:t>
            </a:r>
          </a:p>
          <a:p>
            <a:r>
              <a:rPr lang="en-US" sz="2000" dirty="0">
                <a:solidFill>
                  <a:srgbClr val="000000"/>
                </a:solidFill>
                <a:latin typeface="Monaco"/>
              </a:rPr>
              <a:t>export HADOOP_YARN_HOME</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HADOOP_INSTALL</a:t>
            </a:r>
          </a:p>
          <a:p>
            <a:r>
              <a:rPr lang="en-US" sz="2000" dirty="0">
                <a:solidFill>
                  <a:srgbClr val="000000"/>
                </a:solidFill>
                <a:latin typeface="Monaco"/>
              </a:rPr>
              <a:t>export HADOOP_CONF_HOME</a:t>
            </a:r>
            <a:r>
              <a:rPr lang="en-US" sz="2000" dirty="0">
                <a:solidFill>
                  <a:srgbClr val="CE5C00"/>
                </a:solidFill>
                <a:latin typeface="Monaco"/>
              </a:rPr>
              <a:t>=</a:t>
            </a:r>
            <a:r>
              <a:rPr lang="en-US" sz="2000" dirty="0">
                <a:solidFill>
                  <a:srgbClr val="A40000"/>
                </a:solidFill>
                <a:latin typeface="Monaco"/>
              </a:rPr>
              <a:t>$</a:t>
            </a:r>
            <a:r>
              <a:rPr lang="en-US" sz="2000" dirty="0">
                <a:solidFill>
                  <a:srgbClr val="000000"/>
                </a:solidFill>
                <a:latin typeface="Monaco"/>
              </a:rPr>
              <a:t>HADOOP_INSTALL</a:t>
            </a:r>
          </a:p>
        </p:txBody>
      </p:sp>
      <p:sp>
        <p:nvSpPr>
          <p:cNvPr id="11" name="矩形 10">
            <a:extLst>
              <a:ext uri="{FF2B5EF4-FFF2-40B4-BE49-F238E27FC236}">
                <a16:creationId xmlns:a16="http://schemas.microsoft.com/office/drawing/2014/main" id="{B0457D7B-3DFF-4D6C-8069-42BFF9644474}"/>
              </a:ext>
            </a:extLst>
          </p:cNvPr>
          <p:cNvSpPr/>
          <p:nvPr/>
        </p:nvSpPr>
        <p:spPr>
          <a:xfrm>
            <a:off x="740386" y="6329398"/>
            <a:ext cx="3914790" cy="400110"/>
          </a:xfrm>
          <a:prstGeom prst="rect">
            <a:avLst/>
          </a:prstGeom>
        </p:spPr>
        <p:txBody>
          <a:bodyPr wrap="non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 /</a:t>
            </a:r>
            <a:r>
              <a:rPr lang="en-US" sz="2000" dirty="0" err="1">
                <a:solidFill>
                  <a:srgbClr val="000000"/>
                </a:solidFill>
                <a:latin typeface="Monaco"/>
              </a:rPr>
              <a:t>etc</a:t>
            </a:r>
            <a:r>
              <a:rPr lang="en-US" sz="2000" dirty="0">
                <a:solidFill>
                  <a:srgbClr val="000000"/>
                </a:solidFill>
                <a:latin typeface="Monaco"/>
              </a:rPr>
              <a:t>/profile</a:t>
            </a:r>
          </a:p>
        </p:txBody>
      </p:sp>
      <p:pic>
        <p:nvPicPr>
          <p:cNvPr id="6" name="图片 5">
            <a:extLst>
              <a:ext uri="{FF2B5EF4-FFF2-40B4-BE49-F238E27FC236}">
                <a16:creationId xmlns:a16="http://schemas.microsoft.com/office/drawing/2014/main" id="{00BF85D2-CD06-4C85-8CC6-CF779D1E2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654" y="2852936"/>
            <a:ext cx="4397121" cy="2232853"/>
          </a:xfrm>
          <a:prstGeom prst="rect">
            <a:avLst/>
          </a:prstGeom>
        </p:spPr>
      </p:pic>
    </p:spTree>
    <p:extLst>
      <p:ext uri="{BB962C8B-B14F-4D97-AF65-F5344CB8AC3E}">
        <p14:creationId xmlns:p14="http://schemas.microsoft.com/office/powerpoint/2010/main" val="15062721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51384" y="1190604"/>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在</a:t>
            </a:r>
            <a:r>
              <a:rPr lang="en-US" altLang="zh-CN" sz="2400" dirty="0">
                <a:solidFill>
                  <a:prstClr val="black"/>
                </a:solidFill>
                <a:latin typeface="微软雅黑 "/>
                <a:ea typeface="微软雅黑" panose="020B0503020204020204" pitchFamily="34" charset="-122"/>
              </a:rPr>
              <a:t>hadoop-2.6.4</a:t>
            </a:r>
            <a:r>
              <a:rPr lang="zh-CN" altLang="en-US" sz="2400" dirty="0">
                <a:solidFill>
                  <a:prstClr val="black"/>
                </a:solidFill>
                <a:latin typeface="微软雅黑 "/>
                <a:ea typeface="微软雅黑" panose="020B0503020204020204" pitchFamily="34" charset="-122"/>
              </a:rPr>
              <a:t>文件的</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目录下编辑配置文件</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cd</a:t>
            </a:r>
            <a:r>
              <a:rPr lang="zh-CN" altLang="en-US" sz="2400" dirty="0">
                <a:solidFill>
                  <a:prstClr val="black"/>
                </a:solidFill>
                <a:latin typeface="微软雅黑 "/>
                <a:ea typeface="微软雅黑" panose="020B0503020204020204" pitchFamily="34" charset="-122"/>
              </a:rPr>
              <a:t>”为进入目录的指令</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在</a:t>
            </a:r>
            <a:r>
              <a:rPr lang="en-US" altLang="zh-CN" sz="2400" dirty="0">
                <a:solidFill>
                  <a:prstClr val="black"/>
                </a:solidFill>
                <a:latin typeface="微软雅黑 "/>
                <a:ea typeface="微软雅黑" panose="020B0503020204020204" pitchFamily="34" charset="-122"/>
              </a:rPr>
              <a:t>hadoop-env.sh</a:t>
            </a:r>
            <a:r>
              <a:rPr lang="zh-CN" altLang="en-US" sz="2400" dirty="0">
                <a:solidFill>
                  <a:prstClr val="black"/>
                </a:solidFill>
                <a:latin typeface="微软雅黑 "/>
                <a:ea typeface="微软雅黑" panose="020B0503020204020204" pitchFamily="34" charset="-122"/>
              </a:rPr>
              <a:t>中配置</a:t>
            </a:r>
            <a:r>
              <a:rPr lang="en-US" altLang="zh-CN" sz="2400" dirty="0">
                <a:solidFill>
                  <a:prstClr val="black"/>
                </a:solidFill>
                <a:latin typeface="微软雅黑 "/>
                <a:ea typeface="微软雅黑" panose="020B0503020204020204" pitchFamily="34" charset="-122"/>
              </a:rPr>
              <a:t>java</a:t>
            </a:r>
            <a:r>
              <a:rPr lang="zh-CN" altLang="en-US" sz="2400" dirty="0">
                <a:solidFill>
                  <a:prstClr val="black"/>
                </a:solidFill>
                <a:latin typeface="微软雅黑 "/>
                <a:ea typeface="微软雅黑" panose="020B0503020204020204" pitchFamily="34" charset="-122"/>
              </a:rPr>
              <a:t>环境</a:t>
            </a:r>
            <a:endParaRPr lang="en-US" altLang="zh-CN" sz="2400" dirty="0">
              <a:solidFill>
                <a:prstClr val="black"/>
              </a:solidFill>
              <a:latin typeface="微软雅黑 "/>
              <a:ea typeface="微软雅黑" panose="020B0503020204020204" pitchFamily="34" charset="-122"/>
            </a:endParaRPr>
          </a:p>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3F5F6548-5B18-466F-94DE-A5B1F587331C}"/>
              </a:ext>
            </a:extLst>
          </p:cNvPr>
          <p:cNvSpPr/>
          <p:nvPr/>
        </p:nvSpPr>
        <p:spPr>
          <a:xfrm>
            <a:off x="736444" y="2028257"/>
            <a:ext cx="6165983" cy="400110"/>
          </a:xfrm>
          <a:prstGeom prst="rect">
            <a:avLst/>
          </a:prstGeom>
        </p:spPr>
        <p:txBody>
          <a:bodyPr wrap="non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cd /</a:t>
            </a:r>
            <a:r>
              <a:rPr lang="en-US" sz="2000" dirty="0" err="1">
                <a:solidFill>
                  <a:srgbClr val="000000"/>
                </a:solidFill>
                <a:latin typeface="Monaco"/>
              </a:rPr>
              <a:t>usr</a:t>
            </a:r>
            <a:r>
              <a:rPr lang="en-US" sz="2000" dirty="0">
                <a:solidFill>
                  <a:srgbClr val="000000"/>
                </a:solidFill>
                <a:latin typeface="Monaco"/>
              </a:rPr>
              <a:t>/hadoop-2.6.4/</a:t>
            </a:r>
            <a:r>
              <a:rPr lang="en-US" sz="2000" dirty="0" err="1">
                <a:solidFill>
                  <a:srgbClr val="000000"/>
                </a:solidFill>
                <a:latin typeface="Monaco"/>
              </a:rPr>
              <a:t>etc</a:t>
            </a:r>
            <a:r>
              <a:rPr lang="en-US" sz="2000" dirty="0">
                <a:solidFill>
                  <a:srgbClr val="000000"/>
                </a:solidFill>
                <a:latin typeface="Monaco"/>
              </a:rPr>
              <a:t>/</a:t>
            </a:r>
            <a:r>
              <a:rPr lang="en-US" sz="2000" dirty="0" err="1">
                <a:solidFill>
                  <a:srgbClr val="000000"/>
                </a:solidFill>
                <a:latin typeface="Monaco"/>
              </a:rPr>
              <a:t>hadoop</a:t>
            </a:r>
            <a:endParaRPr lang="en-US" sz="2000" dirty="0">
              <a:solidFill>
                <a:srgbClr val="000000"/>
              </a:solidFill>
              <a:latin typeface="Monaco"/>
            </a:endParaRPr>
          </a:p>
        </p:txBody>
      </p:sp>
      <p:sp>
        <p:nvSpPr>
          <p:cNvPr id="5" name="矩形 4">
            <a:extLst>
              <a:ext uri="{FF2B5EF4-FFF2-40B4-BE49-F238E27FC236}">
                <a16:creationId xmlns:a16="http://schemas.microsoft.com/office/drawing/2014/main" id="{39F1D878-5662-4658-9F39-EADEF6E4DFA1}"/>
              </a:ext>
            </a:extLst>
          </p:cNvPr>
          <p:cNvSpPr/>
          <p:nvPr/>
        </p:nvSpPr>
        <p:spPr>
          <a:xfrm>
            <a:off x="753608" y="4108938"/>
            <a:ext cx="6096000" cy="707886"/>
          </a:xfrm>
          <a:prstGeom prst="rect">
            <a:avLst/>
          </a:prstGeom>
        </p:spPr>
        <p:txBody>
          <a:bodyPr>
            <a:spAutoFit/>
          </a:bodyPr>
          <a:lstStyle/>
          <a:p>
            <a:r>
              <a:rPr lang="nl-NL" sz="2000" dirty="0">
                <a:solidFill>
                  <a:srgbClr val="8F5902"/>
                </a:solidFill>
                <a:latin typeface="Monaco"/>
              </a:rPr>
              <a:t>[</a:t>
            </a:r>
            <a:r>
              <a:rPr lang="nl-NL" sz="2000" dirty="0">
                <a:solidFill>
                  <a:srgbClr val="000000"/>
                </a:solidFill>
                <a:latin typeface="Monaco"/>
              </a:rPr>
              <a:t>root@namenode hadoop</a:t>
            </a:r>
            <a:r>
              <a:rPr lang="nl-NL" sz="2000" dirty="0">
                <a:solidFill>
                  <a:srgbClr val="8F5902"/>
                </a:solidFill>
                <a:latin typeface="Monaco"/>
              </a:rPr>
              <a:t>]</a:t>
            </a:r>
            <a:r>
              <a:rPr lang="nl-NL" sz="2000" dirty="0">
                <a:solidFill>
                  <a:srgbClr val="000000"/>
                </a:solidFill>
                <a:latin typeface="Monaco"/>
              </a:rPr>
              <a:t># vi hadoop-env.sh</a:t>
            </a:r>
          </a:p>
          <a:p>
            <a:r>
              <a:rPr lang="en-US" sz="2000" dirty="0">
                <a:solidFill>
                  <a:srgbClr val="000000"/>
                </a:solidFill>
                <a:latin typeface="Monaco"/>
              </a:rPr>
              <a:t>export JAVA_HOME=/</a:t>
            </a:r>
            <a:r>
              <a:rPr lang="en-US" sz="2000" dirty="0" err="1">
                <a:solidFill>
                  <a:srgbClr val="000000"/>
                </a:solidFill>
                <a:latin typeface="Monaco"/>
              </a:rPr>
              <a:t>usr</a:t>
            </a:r>
            <a:r>
              <a:rPr lang="en-US" sz="2000" dirty="0">
                <a:solidFill>
                  <a:srgbClr val="000000"/>
                </a:solidFill>
                <a:latin typeface="Monaco"/>
              </a:rPr>
              <a:t>/jdk1.</a:t>
            </a:r>
            <a:r>
              <a:rPr lang="en-US" altLang="zh-CN" sz="2000" dirty="0">
                <a:solidFill>
                  <a:srgbClr val="000000"/>
                </a:solidFill>
                <a:latin typeface="Monaco"/>
              </a:rPr>
              <a:t>8</a:t>
            </a:r>
            <a:r>
              <a:rPr lang="en-US" sz="2000" dirty="0">
                <a:solidFill>
                  <a:srgbClr val="000000"/>
                </a:solidFill>
                <a:latin typeface="Monaco"/>
              </a:rPr>
              <a:t>.0_</a:t>
            </a:r>
            <a:r>
              <a:rPr lang="en-US" altLang="zh-CN" sz="2000" dirty="0">
                <a:solidFill>
                  <a:srgbClr val="000000"/>
                </a:solidFill>
                <a:latin typeface="Monaco"/>
              </a:rPr>
              <a:t>181</a:t>
            </a:r>
            <a:endParaRPr lang="en-US" sz="2000" dirty="0">
              <a:solidFill>
                <a:srgbClr val="000000"/>
              </a:solidFill>
              <a:latin typeface="Monaco"/>
            </a:endParaRPr>
          </a:p>
        </p:txBody>
      </p:sp>
      <p:pic>
        <p:nvPicPr>
          <p:cNvPr id="7" name="图片 6">
            <a:extLst>
              <a:ext uri="{FF2B5EF4-FFF2-40B4-BE49-F238E27FC236}">
                <a16:creationId xmlns:a16="http://schemas.microsoft.com/office/drawing/2014/main" id="{41F51626-DA9A-4E85-9193-D2C260F91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016" y="2433105"/>
            <a:ext cx="4783492" cy="3993057"/>
          </a:xfrm>
          <a:prstGeom prst="rect">
            <a:avLst/>
          </a:prstGeom>
          <a:ln>
            <a:solidFill>
              <a:schemeClr val="bg1"/>
            </a:solidFill>
          </a:ln>
        </p:spPr>
      </p:pic>
      <p:sp>
        <p:nvSpPr>
          <p:cNvPr id="10" name="矩形 9">
            <a:extLst>
              <a:ext uri="{FF2B5EF4-FFF2-40B4-BE49-F238E27FC236}">
                <a16:creationId xmlns:a16="http://schemas.microsoft.com/office/drawing/2014/main" id="{F25F4BAA-D730-444A-B7C8-3348336B7323}"/>
              </a:ext>
            </a:extLst>
          </p:cNvPr>
          <p:cNvSpPr/>
          <p:nvPr/>
        </p:nvSpPr>
        <p:spPr>
          <a:xfrm>
            <a:off x="6240016" y="5487376"/>
            <a:ext cx="2736304" cy="18002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7966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09599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在</a:t>
            </a:r>
            <a:r>
              <a:rPr lang="en-US" altLang="zh-CN" sz="2400" dirty="0">
                <a:solidFill>
                  <a:prstClr val="black"/>
                </a:solidFill>
                <a:latin typeface="微软雅黑 "/>
                <a:ea typeface="微软雅黑" panose="020B0503020204020204" pitchFamily="34" charset="-122"/>
              </a:rPr>
              <a:t>yarn-env.sh</a:t>
            </a:r>
            <a:r>
              <a:rPr lang="zh-CN" altLang="en-US" sz="2400" dirty="0">
                <a:solidFill>
                  <a:prstClr val="black"/>
                </a:solidFill>
                <a:latin typeface="微软雅黑 "/>
                <a:ea typeface="微软雅黑" panose="020B0503020204020204" pitchFamily="34" charset="-122"/>
              </a:rPr>
              <a:t>中配置</a:t>
            </a:r>
            <a:r>
              <a:rPr lang="en-US" altLang="zh-CN" sz="2400" dirty="0">
                <a:solidFill>
                  <a:prstClr val="black"/>
                </a:solidFill>
                <a:latin typeface="微软雅黑 "/>
                <a:ea typeface="微软雅黑" panose="020B0503020204020204" pitchFamily="34" charset="-122"/>
              </a:rPr>
              <a:t>java</a:t>
            </a:r>
            <a:r>
              <a:rPr lang="zh-CN" altLang="en-US" sz="2400" dirty="0">
                <a:solidFill>
                  <a:prstClr val="black"/>
                </a:solidFill>
                <a:latin typeface="微软雅黑 "/>
                <a:ea typeface="微软雅黑" panose="020B0503020204020204" pitchFamily="34" charset="-122"/>
              </a:rPr>
              <a:t>环境</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7" name="矩形 6">
            <a:extLst>
              <a:ext uri="{FF2B5EF4-FFF2-40B4-BE49-F238E27FC236}">
                <a16:creationId xmlns:a16="http://schemas.microsoft.com/office/drawing/2014/main" id="{9DDE3BEF-9EFC-4722-BD12-05AECA44D4A6}"/>
              </a:ext>
            </a:extLst>
          </p:cNvPr>
          <p:cNvSpPr/>
          <p:nvPr/>
        </p:nvSpPr>
        <p:spPr>
          <a:xfrm>
            <a:off x="715935" y="2132856"/>
            <a:ext cx="6096000" cy="707886"/>
          </a:xfrm>
          <a:prstGeom prst="rect">
            <a:avLst/>
          </a:prstGeom>
        </p:spPr>
        <p:txBody>
          <a:bodyPr>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err="1">
                <a:solidFill>
                  <a:srgbClr val="000000"/>
                </a:solidFill>
                <a:latin typeface="Monaco"/>
              </a:rPr>
              <a:t>hadoop</a:t>
            </a:r>
            <a:r>
              <a:rPr lang="en-US" sz="2000" dirty="0">
                <a:solidFill>
                  <a:srgbClr val="8F5902"/>
                </a:solidFill>
                <a:latin typeface="Monaco"/>
              </a:rPr>
              <a:t>]</a:t>
            </a:r>
            <a:r>
              <a:rPr lang="en-US" sz="2000" dirty="0">
                <a:solidFill>
                  <a:srgbClr val="000000"/>
                </a:solidFill>
                <a:latin typeface="Monaco"/>
              </a:rPr>
              <a:t># vi yarn-env.sh</a:t>
            </a:r>
          </a:p>
          <a:p>
            <a:r>
              <a:rPr lang="en-US" sz="2000" dirty="0">
                <a:solidFill>
                  <a:srgbClr val="000000"/>
                </a:solidFill>
                <a:latin typeface="Monaco"/>
              </a:rPr>
              <a:t>export JAVA_HOME=/</a:t>
            </a:r>
            <a:r>
              <a:rPr lang="en-US" sz="2000" dirty="0" err="1">
                <a:solidFill>
                  <a:srgbClr val="000000"/>
                </a:solidFill>
                <a:latin typeface="Monaco"/>
              </a:rPr>
              <a:t>usr</a:t>
            </a:r>
            <a:r>
              <a:rPr lang="en-US" sz="2000" dirty="0">
                <a:solidFill>
                  <a:srgbClr val="000000"/>
                </a:solidFill>
                <a:latin typeface="Monaco"/>
              </a:rPr>
              <a:t>/jdk1.</a:t>
            </a:r>
            <a:r>
              <a:rPr lang="en-US" altLang="zh-CN" sz="2000" dirty="0">
                <a:solidFill>
                  <a:srgbClr val="000000"/>
                </a:solidFill>
                <a:latin typeface="Monaco"/>
              </a:rPr>
              <a:t>8</a:t>
            </a:r>
            <a:r>
              <a:rPr lang="en-US" sz="2000" dirty="0">
                <a:solidFill>
                  <a:srgbClr val="000000"/>
                </a:solidFill>
                <a:latin typeface="Monaco"/>
              </a:rPr>
              <a:t>.0_</a:t>
            </a:r>
            <a:r>
              <a:rPr lang="en-US" altLang="zh-CN" sz="2000" dirty="0">
                <a:solidFill>
                  <a:srgbClr val="000000"/>
                </a:solidFill>
                <a:latin typeface="Monaco"/>
              </a:rPr>
              <a:t>181</a:t>
            </a:r>
            <a:endParaRPr lang="en-US" sz="2000" dirty="0">
              <a:solidFill>
                <a:srgbClr val="000000"/>
              </a:solidFill>
              <a:latin typeface="Monaco"/>
            </a:endParaRPr>
          </a:p>
        </p:txBody>
      </p:sp>
      <p:pic>
        <p:nvPicPr>
          <p:cNvPr id="6" name="图片 5">
            <a:extLst>
              <a:ext uri="{FF2B5EF4-FFF2-40B4-BE49-F238E27FC236}">
                <a16:creationId xmlns:a16="http://schemas.microsoft.com/office/drawing/2014/main" id="{B9A140B0-744B-4AD0-88BE-89A7B3D9C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76" y="1867845"/>
            <a:ext cx="5075360" cy="3894157"/>
          </a:xfrm>
          <a:prstGeom prst="rect">
            <a:avLst/>
          </a:prstGeom>
        </p:spPr>
      </p:pic>
      <p:sp>
        <p:nvSpPr>
          <p:cNvPr id="9" name="矩形 8">
            <a:extLst>
              <a:ext uri="{FF2B5EF4-FFF2-40B4-BE49-F238E27FC236}">
                <a16:creationId xmlns:a16="http://schemas.microsoft.com/office/drawing/2014/main" id="{1CBAD9B1-3B9D-4008-8393-7084D6360BE9}"/>
              </a:ext>
            </a:extLst>
          </p:cNvPr>
          <p:cNvSpPr/>
          <p:nvPr/>
        </p:nvSpPr>
        <p:spPr>
          <a:xfrm>
            <a:off x="5951984" y="4964189"/>
            <a:ext cx="3240360" cy="58332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3388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02797" y="117555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在</a:t>
            </a:r>
            <a:r>
              <a:rPr lang="en-US" altLang="zh-CN" sz="2400" dirty="0">
                <a:solidFill>
                  <a:prstClr val="black"/>
                </a:solidFill>
                <a:latin typeface="微软雅黑 "/>
                <a:ea typeface="微软雅黑" panose="020B0503020204020204" pitchFamily="34" charset="-122"/>
              </a:rPr>
              <a:t>slaves</a:t>
            </a:r>
            <a:r>
              <a:rPr lang="zh-CN" altLang="en-US" sz="2400" dirty="0">
                <a:solidFill>
                  <a:prstClr val="black"/>
                </a:solidFill>
                <a:latin typeface="微软雅黑 "/>
                <a:ea typeface="微软雅黑" panose="020B0503020204020204" pitchFamily="34" charset="-122"/>
              </a:rPr>
              <a:t>中配置</a:t>
            </a:r>
            <a:r>
              <a:rPr lang="en-US" altLang="zh-CN" sz="2400" dirty="0">
                <a:solidFill>
                  <a:prstClr val="black"/>
                </a:solidFill>
                <a:latin typeface="微软雅黑 "/>
                <a:ea typeface="微软雅黑" panose="020B0503020204020204" pitchFamily="34" charset="-122"/>
              </a:rPr>
              <a:t>slave</a:t>
            </a:r>
            <a:r>
              <a:rPr lang="zh-CN" altLang="en-US" sz="2400" dirty="0">
                <a:solidFill>
                  <a:prstClr val="black"/>
                </a:solidFill>
                <a:latin typeface="微软雅黑 "/>
                <a:ea typeface="微软雅黑" panose="020B0503020204020204" pitchFamily="34" charset="-122"/>
              </a:rPr>
              <a:t>节点的</a:t>
            </a:r>
            <a:r>
              <a:rPr lang="en-US" altLang="zh-CN" sz="2400" dirty="0" err="1">
                <a:solidFill>
                  <a:prstClr val="black"/>
                </a:solidFill>
                <a:latin typeface="微软雅黑 "/>
                <a:ea typeface="微软雅黑" panose="020B0503020204020204" pitchFamily="34" charset="-122"/>
              </a:rPr>
              <a:t>ip</a:t>
            </a:r>
            <a:r>
              <a:rPr lang="zh-CN" altLang="en-US" sz="2400" dirty="0">
                <a:solidFill>
                  <a:prstClr val="black"/>
                </a:solidFill>
                <a:latin typeface="微软雅黑 "/>
                <a:ea typeface="微软雅黑" panose="020B0503020204020204" pitchFamily="34" charset="-122"/>
              </a:rPr>
              <a:t>或</a:t>
            </a:r>
            <a:r>
              <a:rPr lang="en-US" altLang="zh-CN" sz="2400" dirty="0">
                <a:solidFill>
                  <a:prstClr val="black"/>
                </a:solidFill>
                <a:latin typeface="微软雅黑 "/>
                <a:ea typeface="微软雅黑" panose="020B0503020204020204" pitchFamily="34" charset="-122"/>
              </a:rPr>
              <a:t>hostname</a:t>
            </a: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删除</a:t>
            </a:r>
            <a:r>
              <a:rPr lang="en-US" altLang="zh-CN" sz="2400" dirty="0">
                <a:solidFill>
                  <a:prstClr val="black"/>
                </a:solidFill>
                <a:latin typeface="微软雅黑 "/>
                <a:ea typeface="微软雅黑" panose="020B0503020204020204" pitchFamily="34" charset="-122"/>
              </a:rPr>
              <a:t>localhost</a:t>
            </a:r>
            <a:r>
              <a:rPr lang="zh-CN" altLang="en-US" sz="2400" dirty="0">
                <a:solidFill>
                  <a:prstClr val="black"/>
                </a:solidFill>
                <a:latin typeface="微软雅黑 "/>
                <a:ea typeface="微软雅黑" panose="020B0503020204020204" pitchFamily="34" charset="-122"/>
              </a:rPr>
              <a:t>，增加</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和</a:t>
            </a:r>
            <a:r>
              <a:rPr lang="en-US" altLang="zh-CN" sz="2400" dirty="0">
                <a:solidFill>
                  <a:prstClr val="black"/>
                </a:solidFill>
                <a:latin typeface="微软雅黑 "/>
                <a:ea typeface="微软雅黑" panose="020B0503020204020204" pitchFamily="34" charset="-122"/>
              </a:rPr>
              <a:t>datanode2</a:t>
            </a: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62B11F03-9B1C-477F-8083-04951D88F4EE}"/>
              </a:ext>
            </a:extLst>
          </p:cNvPr>
          <p:cNvSpPr/>
          <p:nvPr/>
        </p:nvSpPr>
        <p:spPr>
          <a:xfrm>
            <a:off x="767408" y="1988840"/>
            <a:ext cx="4106702" cy="400110"/>
          </a:xfrm>
          <a:prstGeom prst="rect">
            <a:avLst/>
          </a:prstGeom>
        </p:spPr>
        <p:txBody>
          <a:bodyPr wrap="none">
            <a:spAutoFit/>
          </a:bodyPr>
          <a:lstStyle/>
          <a:p>
            <a:r>
              <a:rPr lang="da-DK" sz="2000" dirty="0">
                <a:solidFill>
                  <a:srgbClr val="8F5902"/>
                </a:solidFill>
                <a:latin typeface="Monaco"/>
              </a:rPr>
              <a:t>[</a:t>
            </a:r>
            <a:r>
              <a:rPr lang="da-DK" sz="2000" dirty="0">
                <a:solidFill>
                  <a:srgbClr val="000000"/>
                </a:solidFill>
                <a:latin typeface="Monaco"/>
              </a:rPr>
              <a:t>root@namenode hadoop</a:t>
            </a:r>
            <a:r>
              <a:rPr lang="da-DK" sz="2000" dirty="0">
                <a:solidFill>
                  <a:srgbClr val="8F5902"/>
                </a:solidFill>
                <a:latin typeface="Monaco"/>
              </a:rPr>
              <a:t>]</a:t>
            </a:r>
            <a:r>
              <a:rPr lang="da-DK" sz="2000" dirty="0">
                <a:solidFill>
                  <a:srgbClr val="000000"/>
                </a:solidFill>
                <a:latin typeface="Monaco"/>
              </a:rPr>
              <a:t># vi slaves</a:t>
            </a:r>
          </a:p>
        </p:txBody>
      </p:sp>
      <p:pic>
        <p:nvPicPr>
          <p:cNvPr id="6" name="图片 5">
            <a:extLst>
              <a:ext uri="{FF2B5EF4-FFF2-40B4-BE49-F238E27FC236}">
                <a16:creationId xmlns:a16="http://schemas.microsoft.com/office/drawing/2014/main" id="{32560930-1A09-4FDC-B4DF-E966E2BE9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3645024"/>
            <a:ext cx="3619814" cy="1844200"/>
          </a:xfrm>
          <a:prstGeom prst="rect">
            <a:avLst/>
          </a:prstGeom>
        </p:spPr>
      </p:pic>
    </p:spTree>
    <p:extLst>
      <p:ext uri="{BB962C8B-B14F-4D97-AF65-F5344CB8AC3E}">
        <p14:creationId xmlns:p14="http://schemas.microsoft.com/office/powerpoint/2010/main" val="14291821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05782"/>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配置</a:t>
            </a:r>
            <a:r>
              <a:rPr lang="en-US" altLang="zh-CN" sz="2400" dirty="0">
                <a:solidFill>
                  <a:prstClr val="black"/>
                </a:solidFill>
                <a:latin typeface="微软雅黑 "/>
                <a:ea typeface="微软雅黑" panose="020B0503020204020204" pitchFamily="34" charset="-122"/>
              </a:rPr>
              <a:t>core-site.xml</a:t>
            </a:r>
            <a:r>
              <a:rPr lang="zh-CN" altLang="en-US" sz="2400" dirty="0">
                <a:solidFill>
                  <a:prstClr val="black"/>
                </a:solidFill>
                <a:latin typeface="微软雅黑 "/>
                <a:ea typeface="微软雅黑" panose="020B0503020204020204" pitchFamily="34" charset="-122"/>
              </a:rPr>
              <a:t>文件</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进入</a:t>
            </a:r>
            <a:r>
              <a:rPr lang="en-US" altLang="zh-CN" sz="2400" dirty="0">
                <a:solidFill>
                  <a:prstClr val="black"/>
                </a:solidFill>
                <a:latin typeface="微软雅黑 "/>
                <a:ea typeface="微软雅黑" panose="020B0503020204020204" pitchFamily="34" charset="-122"/>
              </a:rPr>
              <a:t>core-site.xml</a:t>
            </a:r>
            <a:r>
              <a:rPr lang="zh-CN" altLang="en-US" sz="2400" dirty="0">
                <a:solidFill>
                  <a:prstClr val="black"/>
                </a:solidFill>
                <a:latin typeface="微软雅黑 "/>
                <a:ea typeface="微软雅黑" panose="020B0503020204020204" pitchFamily="34" charset="-122"/>
              </a:rPr>
              <a:t>文件，输入以下内容：</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EF6DC701-C1DE-42D6-8555-66B3C60A78BA}"/>
              </a:ext>
            </a:extLst>
          </p:cNvPr>
          <p:cNvSpPr/>
          <p:nvPr/>
        </p:nvSpPr>
        <p:spPr>
          <a:xfrm>
            <a:off x="767408" y="2653954"/>
            <a:ext cx="6096000" cy="3477875"/>
          </a:xfrm>
          <a:prstGeom prst="rect">
            <a:avLst/>
          </a:prstGeom>
        </p:spPr>
        <p:txBody>
          <a:bodyPr>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err="1">
                <a:solidFill>
                  <a:srgbClr val="000000"/>
                </a:solidFill>
                <a:latin typeface="Monaco"/>
              </a:rPr>
              <a:t>hadoop</a:t>
            </a:r>
            <a:r>
              <a:rPr lang="en-US" sz="2000" dirty="0">
                <a:solidFill>
                  <a:srgbClr val="8F5902"/>
                </a:solidFill>
                <a:latin typeface="Monaco"/>
              </a:rPr>
              <a:t>]# vi core-site.xml</a:t>
            </a:r>
          </a:p>
          <a:p>
            <a:r>
              <a:rPr lang="en-US" sz="2000" dirty="0">
                <a:solidFill>
                  <a:srgbClr val="204A87"/>
                </a:solidFill>
                <a:latin typeface="Monaco"/>
              </a:rPr>
              <a:t>&lt;configuration&gt;</a:t>
            </a:r>
          </a:p>
          <a:p>
            <a:r>
              <a:rPr lang="en-US" sz="2000" dirty="0">
                <a:solidFill>
                  <a:srgbClr val="204A87"/>
                </a:solidFill>
                <a:latin typeface="Monaco"/>
              </a:rPr>
              <a:t>&lt;property&gt;</a:t>
            </a:r>
          </a:p>
          <a:p>
            <a:r>
              <a:rPr lang="en-US" sz="2000" dirty="0">
                <a:solidFill>
                  <a:srgbClr val="204A87"/>
                </a:solidFill>
                <a:latin typeface="Monaco"/>
              </a:rPr>
              <a:t>&lt;name&gt;</a:t>
            </a:r>
            <a:r>
              <a:rPr lang="en-US" sz="2000" dirty="0" err="1">
                <a:solidFill>
                  <a:srgbClr val="204A87"/>
                </a:solidFill>
                <a:latin typeface="Monaco"/>
              </a:rPr>
              <a:t>fs.defaultFS</a:t>
            </a:r>
            <a:r>
              <a:rPr lang="en-US" sz="2000" dirty="0">
                <a:solidFill>
                  <a:srgbClr val="204A87"/>
                </a:solidFill>
                <a:latin typeface="Monaco"/>
              </a:rPr>
              <a:t>&lt;/name&gt;</a:t>
            </a:r>
          </a:p>
          <a:p>
            <a:r>
              <a:rPr lang="en-US" sz="2000" dirty="0">
                <a:solidFill>
                  <a:srgbClr val="204A87"/>
                </a:solidFill>
                <a:latin typeface="Monaco"/>
              </a:rPr>
              <a:t>&lt;value&gt;hdfs://namenode:9000&lt;/value&gt;</a:t>
            </a:r>
          </a:p>
          <a:p>
            <a:r>
              <a:rPr lang="en-US" sz="2000" dirty="0">
                <a:solidFill>
                  <a:srgbClr val="204A87"/>
                </a:solidFill>
                <a:latin typeface="Monaco"/>
              </a:rPr>
              <a:t>&lt;/property&gt;</a:t>
            </a:r>
          </a:p>
          <a:p>
            <a:r>
              <a:rPr lang="en-US" sz="2000" dirty="0">
                <a:solidFill>
                  <a:srgbClr val="204A87"/>
                </a:solidFill>
                <a:latin typeface="Monaco"/>
              </a:rPr>
              <a:t>&lt;property&gt;</a:t>
            </a:r>
          </a:p>
          <a:p>
            <a:r>
              <a:rPr lang="en-US" sz="2000" dirty="0">
                <a:solidFill>
                  <a:srgbClr val="204A87"/>
                </a:solidFill>
                <a:latin typeface="Monaco"/>
              </a:rPr>
              <a:t>&lt;name&gt;</a:t>
            </a:r>
            <a:r>
              <a:rPr lang="en-US" sz="2000" dirty="0" err="1">
                <a:solidFill>
                  <a:srgbClr val="204A87"/>
                </a:solidFill>
                <a:latin typeface="Monaco"/>
              </a:rPr>
              <a:t>hadoop.tmp.dir</a:t>
            </a:r>
            <a:r>
              <a:rPr lang="en-US" sz="2000" dirty="0">
                <a:solidFill>
                  <a:srgbClr val="204A87"/>
                </a:solidFill>
                <a:latin typeface="Monaco"/>
              </a:rPr>
              <a:t>&lt;/name&gt;</a:t>
            </a:r>
          </a:p>
          <a:p>
            <a:r>
              <a:rPr lang="en-US" sz="2000" dirty="0">
                <a:solidFill>
                  <a:srgbClr val="204A87"/>
                </a:solidFill>
                <a:latin typeface="Monaco"/>
              </a:rPr>
              <a:t>&lt;value&gt;/home/</a:t>
            </a:r>
            <a:r>
              <a:rPr lang="en-US" sz="2000" dirty="0" err="1">
                <a:solidFill>
                  <a:srgbClr val="204A87"/>
                </a:solidFill>
                <a:latin typeface="Monaco"/>
              </a:rPr>
              <a:t>hadoop</a:t>
            </a:r>
            <a:r>
              <a:rPr lang="en-US" sz="2000" dirty="0">
                <a:solidFill>
                  <a:srgbClr val="204A87"/>
                </a:solidFill>
                <a:latin typeface="Monaco"/>
              </a:rPr>
              <a:t>/</a:t>
            </a:r>
            <a:r>
              <a:rPr lang="en-US" sz="2000" dirty="0" err="1">
                <a:solidFill>
                  <a:srgbClr val="204A87"/>
                </a:solidFill>
                <a:latin typeface="Monaco"/>
              </a:rPr>
              <a:t>hd_space</a:t>
            </a:r>
            <a:r>
              <a:rPr lang="en-US" sz="2000" dirty="0">
                <a:solidFill>
                  <a:srgbClr val="204A87"/>
                </a:solidFill>
                <a:latin typeface="Monaco"/>
              </a:rPr>
              <a:t>/</a:t>
            </a:r>
            <a:r>
              <a:rPr lang="en-US" sz="2000" dirty="0" err="1">
                <a:solidFill>
                  <a:srgbClr val="204A87"/>
                </a:solidFill>
                <a:latin typeface="Monaco"/>
              </a:rPr>
              <a:t>tmp</a:t>
            </a:r>
            <a:r>
              <a:rPr lang="en-US" sz="2000" dirty="0">
                <a:solidFill>
                  <a:srgbClr val="204A87"/>
                </a:solidFill>
                <a:latin typeface="Monaco"/>
              </a:rPr>
              <a:t>&lt;/value&gt;</a:t>
            </a:r>
          </a:p>
          <a:p>
            <a:r>
              <a:rPr lang="en-US" sz="2000" dirty="0">
                <a:solidFill>
                  <a:srgbClr val="204A87"/>
                </a:solidFill>
                <a:latin typeface="Monaco"/>
              </a:rPr>
              <a:t>&lt;/property&gt;</a:t>
            </a:r>
          </a:p>
          <a:p>
            <a:r>
              <a:rPr lang="en-US" sz="2000" dirty="0">
                <a:solidFill>
                  <a:srgbClr val="204A87"/>
                </a:solidFill>
                <a:latin typeface="Monaco"/>
              </a:rPr>
              <a:t>&lt;/configuration&gt;</a:t>
            </a:r>
          </a:p>
        </p:txBody>
      </p:sp>
    </p:spTree>
    <p:extLst>
      <p:ext uri="{BB962C8B-B14F-4D97-AF65-F5344CB8AC3E}">
        <p14:creationId xmlns:p14="http://schemas.microsoft.com/office/powerpoint/2010/main" val="301509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的发展历程</a:t>
            </a:r>
          </a:p>
        </p:txBody>
      </p:sp>
      <p:sp>
        <p:nvSpPr>
          <p:cNvPr id="5" name="文本框 4"/>
          <p:cNvSpPr txBox="1"/>
          <p:nvPr/>
        </p:nvSpPr>
        <p:spPr>
          <a:xfrm>
            <a:off x="479376" y="1340768"/>
            <a:ext cx="11061361" cy="8771632"/>
          </a:xfrm>
          <a:prstGeom prst="rect">
            <a:avLst/>
          </a:prstGeom>
          <a:noFill/>
        </p:spPr>
        <p:txBody>
          <a:bodyPr wrap="none" rtlCol="0">
            <a:spAutoFit/>
          </a:bodyPr>
          <a:lstStyle/>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2004</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月，谷歌发表了论文“</a:t>
            </a:r>
            <a:r>
              <a:rPr lang="en-US" altLang="zh-CN" sz="2400" dirty="0">
                <a:latin typeface="Microsoft YaHei" panose="020B0503020204020204" pitchFamily="34" charset="-122"/>
                <a:ea typeface="Microsoft YaHei" panose="020B0503020204020204" pitchFamily="34" charset="-122"/>
              </a:rPr>
              <a:t>MapReduce</a:t>
            </a:r>
            <a:r>
              <a:rPr lang="zh-CN" altLang="en-US" sz="2400" dirty="0">
                <a:latin typeface="Microsoft YaHei" panose="020B0503020204020204" pitchFamily="34" charset="-122"/>
                <a:ea typeface="Microsoft YaHei" panose="020B0503020204020204" pitchFamily="34" charset="-122"/>
              </a:rPr>
              <a:t>：大型集群上的简化数据处理”</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MapReduce</a:t>
            </a:r>
            <a:r>
              <a:rPr lang="zh-CN" altLang="en-US" sz="2400" dirty="0">
                <a:latin typeface="Microsoft YaHei" panose="020B0503020204020204" pitchFamily="34" charset="-122"/>
                <a:ea typeface="Microsoft YaHei" panose="020B0503020204020204" pitchFamily="34" charset="-122"/>
              </a:rPr>
              <a:t>负责：数据的并行计算、数据分配、处理组件故障</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2005</a:t>
            </a:r>
            <a:r>
              <a:rPr lang="zh-CN" altLang="en-US" sz="2400" dirty="0">
                <a:latin typeface="Microsoft YaHei" panose="020B0503020204020204" pitchFamily="34" charset="-122"/>
                <a:ea typeface="Microsoft YaHei" panose="020B0503020204020204" pitchFamily="34" charset="-122"/>
              </a:rPr>
              <a:t>年初，</a:t>
            </a:r>
            <a:r>
              <a:rPr lang="en-US" altLang="zh-CN" sz="2400" dirty="0" err="1">
                <a:latin typeface="Microsoft YaHei" panose="020B0503020204020204" pitchFamily="34" charset="-122"/>
                <a:ea typeface="Microsoft YaHei" panose="020B0503020204020204" pitchFamily="34" charset="-122"/>
              </a:rPr>
              <a:t>Nutch</a:t>
            </a:r>
            <a:r>
              <a:rPr lang="zh-CN" altLang="en-US" sz="2400" dirty="0">
                <a:latin typeface="Microsoft YaHei" panose="020B0503020204020204" pitchFamily="34" charset="-122"/>
                <a:ea typeface="Microsoft YaHei" panose="020B0503020204020204" pitchFamily="34" charset="-122"/>
              </a:rPr>
              <a:t>开发人员在</a:t>
            </a:r>
            <a:r>
              <a:rPr lang="en-US" altLang="zh-CN" sz="2400" dirty="0" err="1">
                <a:latin typeface="Microsoft YaHei" panose="020B0503020204020204" pitchFamily="34" charset="-122"/>
                <a:ea typeface="Microsoft YaHei" panose="020B0503020204020204" pitchFamily="34" charset="-122"/>
              </a:rPr>
              <a:t>Nutch</a:t>
            </a:r>
            <a:r>
              <a:rPr lang="zh-CN" altLang="en-US" sz="2400" dirty="0">
                <a:latin typeface="Microsoft YaHei" panose="020B0503020204020204" pitchFamily="34" charset="-122"/>
                <a:ea typeface="Microsoft YaHei" panose="020B0503020204020204" pitchFamily="34" charset="-122"/>
              </a:rPr>
              <a:t>上实现了</a:t>
            </a:r>
            <a:r>
              <a:rPr lang="en-US" altLang="zh-CN" sz="2400" dirty="0">
                <a:latin typeface="Microsoft YaHei" panose="020B0503020204020204" pitchFamily="34" charset="-122"/>
                <a:ea typeface="Microsoft YaHei" panose="020B0503020204020204" pitchFamily="34" charset="-122"/>
              </a:rPr>
              <a:t>MapReduce</a:t>
            </a:r>
            <a:r>
              <a:rPr lang="zh-CN" altLang="en-US" sz="2400" dirty="0">
                <a:latin typeface="Microsoft YaHei" panose="020B0503020204020204" pitchFamily="34" charset="-122"/>
                <a:ea typeface="Microsoft YaHei" panose="020B0503020204020204" pitchFamily="34" charset="-122"/>
              </a:rPr>
              <a:t>系统</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2005</a:t>
            </a:r>
            <a:r>
              <a:rPr lang="zh-CN" altLang="en-US" sz="2400" dirty="0">
                <a:latin typeface="Microsoft YaHei" panose="020B0503020204020204" pitchFamily="34" charset="-122"/>
                <a:ea typeface="Microsoft YaHei" panose="020B0503020204020204" pitchFamily="34" charset="-122"/>
              </a:rPr>
              <a:t>年中，</a:t>
            </a:r>
            <a:r>
              <a:rPr lang="en-US" altLang="zh-CN" sz="2400" dirty="0" err="1">
                <a:latin typeface="Microsoft YaHei" panose="020B0503020204020204" pitchFamily="34" charset="-122"/>
                <a:ea typeface="Microsoft YaHei" panose="020B0503020204020204" pitchFamily="34" charset="-122"/>
              </a:rPr>
              <a:t>Nutch</a:t>
            </a:r>
            <a:r>
              <a:rPr lang="zh-CN" altLang="en-US" sz="2400" dirty="0">
                <a:latin typeface="Microsoft YaHei" panose="020B0503020204020204" pitchFamily="34" charset="-122"/>
                <a:ea typeface="Microsoft YaHei" panose="020B0503020204020204" pitchFamily="34" charset="-122"/>
              </a:rPr>
              <a:t>中的所有算法可用</a:t>
            </a:r>
            <a:r>
              <a:rPr lang="en-US" altLang="zh-CN" sz="2400" dirty="0">
                <a:latin typeface="Microsoft YaHei" panose="020B0503020204020204" pitchFamily="34" charset="-122"/>
                <a:ea typeface="Microsoft YaHei" panose="020B0503020204020204" pitchFamily="34" charset="-122"/>
              </a:rPr>
              <a:t>NDFS</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MapReduce</a:t>
            </a:r>
            <a:r>
              <a:rPr lang="zh-CN" altLang="en-US" sz="2400" dirty="0">
                <a:latin typeface="Microsoft YaHei" panose="020B0503020204020204" pitchFamily="34" charset="-122"/>
                <a:ea typeface="Microsoft YaHei" panose="020B0503020204020204" pitchFamily="34" charset="-122"/>
              </a:rPr>
              <a:t>运行</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endParaRPr lang="en-US"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dirty="0">
              <a:latin typeface="Microsoft YaHei" panose="020B0503020204020204" pitchFamily="34" charset="-122"/>
              <a:ea typeface="Microsoft YaHei" panose="020B0503020204020204" pitchFamily="34" charset="-122"/>
            </a:endParaRPr>
          </a:p>
          <a:p>
            <a:pPr>
              <a:buClr>
                <a:srgbClr val="0070C0"/>
              </a:buClr>
            </a:pPr>
            <a:r>
              <a:rPr lang="en-US" altLang="zh-CN"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05782"/>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core-site.xml</a:t>
            </a:r>
            <a:r>
              <a:rPr lang="zh-CN" altLang="en-US" sz="2400" dirty="0">
                <a:solidFill>
                  <a:prstClr val="black"/>
                </a:solidFill>
                <a:latin typeface="微软雅黑 "/>
                <a:ea typeface="微软雅黑" panose="020B0503020204020204" pitchFamily="34" charset="-122"/>
              </a:rPr>
              <a:t>配置详解</a:t>
            </a: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10" name="图片 9">
            <a:extLst>
              <a:ext uri="{FF2B5EF4-FFF2-40B4-BE49-F238E27FC236}">
                <a16:creationId xmlns:a16="http://schemas.microsoft.com/office/drawing/2014/main" id="{4EA07015-F210-4240-95C7-AD0D7B21B5EB}"/>
              </a:ext>
            </a:extLst>
          </p:cNvPr>
          <p:cNvPicPr>
            <a:picLocks noChangeAspect="1"/>
          </p:cNvPicPr>
          <p:nvPr/>
        </p:nvPicPr>
        <p:blipFill rotWithShape="1">
          <a:blip r:embed="rId3">
            <a:extLst>
              <a:ext uri="{28A0092B-C50C-407E-A947-70E740481C1C}">
                <a14:useLocalDpi xmlns:a14="http://schemas.microsoft.com/office/drawing/2010/main" val="0"/>
              </a:ext>
            </a:extLst>
          </a:blip>
          <a:srcRect r="5330"/>
          <a:stretch/>
        </p:blipFill>
        <p:spPr>
          <a:xfrm>
            <a:off x="708596" y="1894671"/>
            <a:ext cx="4638898" cy="3857486"/>
          </a:xfrm>
          <a:prstGeom prst="rect">
            <a:avLst/>
          </a:prstGeom>
        </p:spPr>
      </p:pic>
      <p:sp>
        <p:nvSpPr>
          <p:cNvPr id="11" name="矩形 10">
            <a:extLst>
              <a:ext uri="{FF2B5EF4-FFF2-40B4-BE49-F238E27FC236}">
                <a16:creationId xmlns:a16="http://schemas.microsoft.com/office/drawing/2014/main" id="{71162E51-BA2A-43D0-B007-2C4EB29F4E59}"/>
              </a:ext>
            </a:extLst>
          </p:cNvPr>
          <p:cNvSpPr/>
          <p:nvPr/>
        </p:nvSpPr>
        <p:spPr>
          <a:xfrm>
            <a:off x="708595" y="4331568"/>
            <a:ext cx="2808312" cy="14205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36D4F5C8-EE57-41AF-B9F1-78C803B5C25E}"/>
              </a:ext>
            </a:extLst>
          </p:cNvPr>
          <p:cNvSpPr txBox="1"/>
          <p:nvPr/>
        </p:nvSpPr>
        <p:spPr>
          <a:xfrm>
            <a:off x="5179087" y="1251399"/>
            <a:ext cx="7548500" cy="4832092"/>
          </a:xfrm>
          <a:prstGeom prst="rect">
            <a:avLst/>
          </a:prstGeom>
          <a:noFill/>
        </p:spPr>
        <p:txBody>
          <a:bodyPr wrap="square" rtlCol="0">
            <a:spAutoFit/>
          </a:bodyPr>
          <a:lstStyle/>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格式：</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默认的文件系统名称为</a:t>
            </a:r>
            <a:r>
              <a:rPr lang="en-US" altLang="zh-CN" sz="2400" dirty="0">
                <a:latin typeface="Microsoft YaHei" panose="020B0503020204020204" pitchFamily="34" charset="-122"/>
                <a:ea typeface="Microsoft YaHei" panose="020B0503020204020204" pitchFamily="34" charset="-122"/>
              </a:rPr>
              <a:t>hdfs://namenode:9000</a:t>
            </a: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即默认文件系统为</a:t>
            </a:r>
            <a:r>
              <a:rPr lang="en-US" altLang="zh-CN" sz="2400" dirty="0" err="1">
                <a:latin typeface="Microsoft YaHei" panose="020B0503020204020204" pitchFamily="34" charset="-122"/>
                <a:ea typeface="Microsoft YaHei" panose="020B0503020204020204" pitchFamily="34" charset="-122"/>
              </a:rPr>
              <a:t>hdfs</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的一个临时目录为</a:t>
            </a:r>
            <a:r>
              <a:rPr lang="en-US" altLang="zh-CN" sz="2400" dirty="0" err="1">
                <a:latin typeface="Microsoft YaHei" panose="020B0503020204020204" pitchFamily="34" charset="-122"/>
                <a:ea typeface="Microsoft YaHei" panose="020B0503020204020204" pitchFamily="34" charset="-122"/>
              </a:rPr>
              <a:t>hd_space</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tmp</a:t>
            </a:r>
            <a:endParaRPr lang="en-US" sz="2400" dirty="0">
              <a:latin typeface="Microsoft YaHei" panose="020B0503020204020204" pitchFamily="34" charset="-122"/>
              <a:ea typeface="Microsoft YaHei" panose="020B0503020204020204" pitchFamily="34" charset="-122"/>
            </a:endParaRPr>
          </a:p>
          <a:p>
            <a:pPr>
              <a:buClr>
                <a:srgbClr val="0070C0"/>
              </a:buClr>
            </a:pPr>
            <a:endParaRPr lang="en-US" sz="20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5048B0A1-DCCF-401A-8CFC-804CEB18BAFD}"/>
              </a:ext>
            </a:extLst>
          </p:cNvPr>
          <p:cNvSpPr/>
          <p:nvPr/>
        </p:nvSpPr>
        <p:spPr>
          <a:xfrm>
            <a:off x="6240016" y="1776791"/>
            <a:ext cx="6096000" cy="1754326"/>
          </a:xfrm>
          <a:prstGeom prst="rect">
            <a:avLst/>
          </a:prstGeom>
        </p:spPr>
        <p:txBody>
          <a:bodyPr>
            <a:spAutoFit/>
          </a:bodyPr>
          <a:lstStyle/>
          <a:p>
            <a:pPr>
              <a:buClr>
                <a:srgbClr val="0070C0"/>
              </a:buClr>
            </a:pPr>
            <a:r>
              <a:rPr lang="en-US" dirty="0">
                <a:latin typeface="Microsoft YaHei" panose="020B0503020204020204" pitchFamily="34" charset="-122"/>
                <a:ea typeface="Microsoft YaHei" panose="020B0503020204020204" pitchFamily="34" charset="-122"/>
              </a:rPr>
              <a:t>&lt;configuration&gt;</a:t>
            </a:r>
          </a:p>
          <a:p>
            <a:pPr>
              <a:buClr>
                <a:srgbClr val="0070C0"/>
              </a:buClr>
            </a:pPr>
            <a:r>
              <a:rPr lang="en-US" dirty="0">
                <a:latin typeface="Microsoft YaHei" panose="020B0503020204020204" pitchFamily="34" charset="-122"/>
                <a:ea typeface="Microsoft YaHei" panose="020B0503020204020204" pitchFamily="34" charset="-122"/>
              </a:rPr>
              <a:t>&lt;property&gt;</a:t>
            </a:r>
          </a:p>
          <a:p>
            <a:pPr>
              <a:buClr>
                <a:srgbClr val="0070C0"/>
              </a:buClr>
            </a:pPr>
            <a:r>
              <a:rPr lang="en-US" dirty="0">
                <a:latin typeface="Microsoft YaHei" panose="020B0503020204020204" pitchFamily="34" charset="-122"/>
                <a:ea typeface="Microsoft YaHei" panose="020B0503020204020204" pitchFamily="34" charset="-122"/>
              </a:rPr>
              <a:t>&lt;name&gt;:</a:t>
            </a:r>
            <a:r>
              <a:rPr lang="zh-CN" altLang="en-US" dirty="0">
                <a:latin typeface="Microsoft YaHei" panose="020B0503020204020204" pitchFamily="34" charset="-122"/>
                <a:ea typeface="Microsoft YaHei" panose="020B0503020204020204" pitchFamily="34" charset="-122"/>
              </a:rPr>
              <a:t>参数名称</a:t>
            </a:r>
            <a:endParaRPr lang="en-US" altLang="zh-CN" dirty="0">
              <a:latin typeface="Microsoft YaHei" panose="020B0503020204020204" pitchFamily="34" charset="-122"/>
              <a:ea typeface="Microsoft YaHei" panose="020B0503020204020204" pitchFamily="34" charset="-122"/>
            </a:endParaRPr>
          </a:p>
          <a:p>
            <a:pPr>
              <a:buClr>
                <a:srgbClr val="0070C0"/>
              </a:buClr>
            </a:pPr>
            <a:r>
              <a:rPr lang="en-US" dirty="0">
                <a:latin typeface="Microsoft YaHei" panose="020B0503020204020204" pitchFamily="34" charset="-122"/>
                <a:ea typeface="Microsoft YaHei" panose="020B0503020204020204" pitchFamily="34" charset="-122"/>
              </a:rPr>
              <a:t>&lt;value&gt;:</a:t>
            </a:r>
            <a:r>
              <a:rPr lang="zh-CN" altLang="en-US" dirty="0">
                <a:latin typeface="Microsoft YaHei" panose="020B0503020204020204" pitchFamily="34" charset="-122"/>
                <a:ea typeface="Microsoft YaHei" panose="020B0503020204020204" pitchFamily="34" charset="-122"/>
              </a:rPr>
              <a:t>参数值</a:t>
            </a:r>
            <a:endParaRPr lang="en-US" altLang="zh-CN" dirty="0">
              <a:latin typeface="Microsoft YaHei" panose="020B0503020204020204" pitchFamily="34" charset="-122"/>
              <a:ea typeface="Microsoft YaHei" panose="020B0503020204020204" pitchFamily="34" charset="-122"/>
            </a:endParaRPr>
          </a:p>
          <a:p>
            <a:pPr>
              <a:buClr>
                <a:srgbClr val="0070C0"/>
              </a:buClr>
            </a:pPr>
            <a:r>
              <a:rPr lang="en-US" dirty="0">
                <a:latin typeface="Microsoft YaHei" panose="020B0503020204020204" pitchFamily="34" charset="-122"/>
                <a:ea typeface="Microsoft YaHei" panose="020B0503020204020204" pitchFamily="34" charset="-122"/>
              </a:rPr>
              <a:t>&lt;/property&gt;</a:t>
            </a:r>
          </a:p>
          <a:p>
            <a:pPr>
              <a:buClr>
                <a:srgbClr val="0070C0"/>
              </a:buClr>
            </a:pPr>
            <a:r>
              <a:rPr lang="en-US" dirty="0">
                <a:latin typeface="Microsoft YaHei" panose="020B0503020204020204" pitchFamily="34" charset="-122"/>
                <a:ea typeface="Microsoft YaHei" panose="020B0503020204020204" pitchFamily="34" charset="-122"/>
              </a:rPr>
              <a:t>&lt;/configuration&gt;</a:t>
            </a:r>
            <a:endParaRPr lang="en-US" dirty="0"/>
          </a:p>
        </p:txBody>
      </p:sp>
    </p:spTree>
    <p:extLst>
      <p:ext uri="{BB962C8B-B14F-4D97-AF65-F5344CB8AC3E}">
        <p14:creationId xmlns:p14="http://schemas.microsoft.com/office/powerpoint/2010/main" val="20927638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10466" y="1196752"/>
            <a:ext cx="109812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建立</a:t>
            </a:r>
            <a:r>
              <a:rPr lang="en-US" altLang="zh-CN" sz="2400" dirty="0" err="1">
                <a:solidFill>
                  <a:prstClr val="black"/>
                </a:solidFill>
                <a:latin typeface="微软雅黑 "/>
                <a:ea typeface="微软雅黑" panose="020B0503020204020204" pitchFamily="34" charset="-122"/>
              </a:rPr>
              <a:t>hdfs</a:t>
            </a:r>
            <a:r>
              <a:rPr lang="en-US" altLang="zh-CN" sz="2400" dirty="0">
                <a:solidFill>
                  <a:prstClr val="black"/>
                </a:solidFill>
                <a:latin typeface="微软雅黑 "/>
                <a:ea typeface="微软雅黑" panose="020B0503020204020204" pitchFamily="34" charset="-122"/>
              </a:rPr>
              <a:t> </a:t>
            </a:r>
            <a:r>
              <a:rPr lang="zh-CN" altLang="en-US" sz="2400" dirty="0">
                <a:solidFill>
                  <a:prstClr val="black"/>
                </a:solidFill>
                <a:latin typeface="微软雅黑 "/>
                <a:ea typeface="微软雅黑" panose="020B0503020204020204" pitchFamily="34" charset="-122"/>
              </a:rPr>
              <a:t>相关目录</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mkdir</a:t>
            </a:r>
            <a:r>
              <a:rPr lang="zh-CN" altLang="en-US" sz="2400" dirty="0">
                <a:solidFill>
                  <a:prstClr val="black"/>
                </a:solidFill>
                <a:latin typeface="微软雅黑 "/>
                <a:ea typeface="微软雅黑" panose="020B0503020204020204" pitchFamily="34" charset="-122"/>
              </a:rPr>
              <a:t>”为创建目录的指令，</a:t>
            </a:r>
            <a:r>
              <a:rPr lang="en-US" altLang="zh-CN" sz="2400" dirty="0" err="1">
                <a:solidFill>
                  <a:prstClr val="black"/>
                </a:solidFill>
                <a:latin typeface="微软雅黑 "/>
                <a:ea typeface="微软雅黑" panose="020B0503020204020204" pitchFamily="34" charset="-122"/>
              </a:rPr>
              <a:t>mkdir</a:t>
            </a:r>
            <a:r>
              <a:rPr lang="en-US" altLang="zh-CN" sz="2400" dirty="0">
                <a:solidFill>
                  <a:prstClr val="black"/>
                </a:solidFill>
                <a:latin typeface="微软雅黑 "/>
                <a:ea typeface="微软雅黑" panose="020B0503020204020204" pitchFamily="34" charset="-122"/>
              </a:rPr>
              <a:t> –p</a:t>
            </a:r>
            <a:r>
              <a:rPr lang="zh-CN" altLang="en-US" sz="2400" dirty="0">
                <a:solidFill>
                  <a:prstClr val="black"/>
                </a:solidFill>
                <a:latin typeface="微软雅黑 "/>
                <a:ea typeface="微软雅黑" panose="020B0503020204020204" pitchFamily="34" charset="-122"/>
              </a:rPr>
              <a:t>为创建一个在目录中不存在的路径</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16352192-3F88-4E63-8AC4-C2CCB8FC4656}"/>
              </a:ext>
            </a:extLst>
          </p:cNvPr>
          <p:cNvSpPr/>
          <p:nvPr/>
        </p:nvSpPr>
        <p:spPr>
          <a:xfrm>
            <a:off x="700314" y="2348880"/>
            <a:ext cx="9577064" cy="1631216"/>
          </a:xfrm>
          <a:prstGeom prst="rect">
            <a:avLst/>
          </a:prstGeom>
        </p:spPr>
        <p:txBody>
          <a:bodyPr wrap="squar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mkdir</a:t>
            </a:r>
            <a:r>
              <a:rPr lang="en-US" sz="2000" dirty="0">
                <a:solidFill>
                  <a:srgbClr val="000000"/>
                </a:solidFill>
                <a:latin typeface="Monaco"/>
              </a:rPr>
              <a:t> -p /home/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hd_space</a:t>
            </a:r>
            <a:r>
              <a:rPr lang="en-US" sz="2000" dirty="0">
                <a:solidFill>
                  <a:srgbClr val="000000"/>
                </a:solidFill>
                <a:latin typeface="Monaco"/>
              </a:rPr>
              <a:t>/</a:t>
            </a:r>
            <a:r>
              <a:rPr lang="en-US" sz="2000" dirty="0" err="1">
                <a:solidFill>
                  <a:srgbClr val="000000"/>
                </a:solidFill>
                <a:latin typeface="Monaco"/>
              </a:rPr>
              <a:t>tmp</a:t>
            </a:r>
            <a:endParaRPr lang="en-US" sz="2000" dirty="0">
              <a:solidFill>
                <a:srgbClr val="000000"/>
              </a:solidFill>
              <a:latin typeface="Monaco"/>
            </a:endParaRPr>
          </a:p>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mkdir</a:t>
            </a:r>
            <a:r>
              <a:rPr lang="en-US" sz="2000" dirty="0">
                <a:solidFill>
                  <a:srgbClr val="000000"/>
                </a:solidFill>
                <a:latin typeface="Monaco"/>
              </a:rPr>
              <a:t> -p /home/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hd_space</a:t>
            </a:r>
            <a:r>
              <a:rPr lang="en-US" sz="2000" dirty="0">
                <a:solidFill>
                  <a:srgbClr val="000000"/>
                </a:solidFill>
                <a:latin typeface="Monaco"/>
              </a:rPr>
              <a:t>/</a:t>
            </a:r>
            <a:r>
              <a:rPr lang="en-US" sz="2000" dirty="0" err="1">
                <a:solidFill>
                  <a:srgbClr val="000000"/>
                </a:solidFill>
                <a:latin typeface="Monaco"/>
              </a:rPr>
              <a:t>hdfs</a:t>
            </a:r>
            <a:r>
              <a:rPr lang="en-US" sz="2000" dirty="0">
                <a:solidFill>
                  <a:srgbClr val="000000"/>
                </a:solidFill>
                <a:latin typeface="Monaco"/>
              </a:rPr>
              <a:t>/name</a:t>
            </a:r>
          </a:p>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mkdir</a:t>
            </a:r>
            <a:r>
              <a:rPr lang="en-US" sz="2000" dirty="0">
                <a:solidFill>
                  <a:srgbClr val="000000"/>
                </a:solidFill>
                <a:latin typeface="Monaco"/>
              </a:rPr>
              <a:t> -p /home/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hd_space</a:t>
            </a:r>
            <a:r>
              <a:rPr lang="en-US" sz="2000" dirty="0">
                <a:solidFill>
                  <a:srgbClr val="000000"/>
                </a:solidFill>
                <a:latin typeface="Monaco"/>
              </a:rPr>
              <a:t>/</a:t>
            </a:r>
            <a:r>
              <a:rPr lang="en-US" sz="2000" dirty="0" err="1">
                <a:solidFill>
                  <a:srgbClr val="000000"/>
                </a:solidFill>
                <a:latin typeface="Monaco"/>
              </a:rPr>
              <a:t>hdfs</a:t>
            </a:r>
            <a:r>
              <a:rPr lang="en-US" sz="2000" dirty="0">
                <a:solidFill>
                  <a:srgbClr val="000000"/>
                </a:solidFill>
                <a:latin typeface="Monaco"/>
              </a:rPr>
              <a:t>/data</a:t>
            </a:r>
          </a:p>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mkdir</a:t>
            </a:r>
            <a:r>
              <a:rPr lang="en-US" sz="2000" dirty="0">
                <a:solidFill>
                  <a:srgbClr val="000000"/>
                </a:solidFill>
                <a:latin typeface="Monaco"/>
              </a:rPr>
              <a:t> -p /home/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hd_space</a:t>
            </a:r>
            <a:r>
              <a:rPr lang="en-US" sz="2000" dirty="0">
                <a:solidFill>
                  <a:srgbClr val="000000"/>
                </a:solidFill>
                <a:latin typeface="Monaco"/>
              </a:rPr>
              <a:t>/</a:t>
            </a:r>
            <a:r>
              <a:rPr lang="en-US" sz="2000" dirty="0" err="1">
                <a:solidFill>
                  <a:srgbClr val="000000"/>
                </a:solidFill>
                <a:latin typeface="Monaco"/>
              </a:rPr>
              <a:t>mapred</a:t>
            </a:r>
            <a:r>
              <a:rPr lang="en-US" sz="2000" dirty="0">
                <a:solidFill>
                  <a:srgbClr val="000000"/>
                </a:solidFill>
                <a:latin typeface="Monaco"/>
              </a:rPr>
              <a:t>/local</a:t>
            </a:r>
          </a:p>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mkdir</a:t>
            </a:r>
            <a:r>
              <a:rPr lang="en-US" sz="2000" dirty="0">
                <a:solidFill>
                  <a:srgbClr val="000000"/>
                </a:solidFill>
                <a:latin typeface="Monaco"/>
              </a:rPr>
              <a:t> -p /home/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hd_space</a:t>
            </a:r>
            <a:r>
              <a:rPr lang="en-US" sz="2000" dirty="0">
                <a:solidFill>
                  <a:srgbClr val="000000"/>
                </a:solidFill>
                <a:latin typeface="Monaco"/>
              </a:rPr>
              <a:t>/</a:t>
            </a:r>
            <a:r>
              <a:rPr lang="en-US" sz="2000" dirty="0" err="1">
                <a:solidFill>
                  <a:srgbClr val="000000"/>
                </a:solidFill>
                <a:latin typeface="Monaco"/>
              </a:rPr>
              <a:t>mapred</a:t>
            </a:r>
            <a:r>
              <a:rPr lang="en-US" sz="2000" dirty="0">
                <a:solidFill>
                  <a:srgbClr val="000000"/>
                </a:solidFill>
                <a:latin typeface="Monaco"/>
              </a:rPr>
              <a:t>/system</a:t>
            </a:r>
          </a:p>
        </p:txBody>
      </p:sp>
    </p:spTree>
    <p:extLst>
      <p:ext uri="{BB962C8B-B14F-4D97-AF65-F5344CB8AC3E}">
        <p14:creationId xmlns:p14="http://schemas.microsoft.com/office/powerpoint/2010/main" val="6562145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076149"/>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配置</a:t>
            </a:r>
            <a:r>
              <a:rPr lang="en-US" altLang="zh-CN" sz="2400" dirty="0">
                <a:solidFill>
                  <a:prstClr val="black"/>
                </a:solidFill>
                <a:latin typeface="微软雅黑 "/>
                <a:ea typeface="微软雅黑" panose="020B0503020204020204" pitchFamily="34" charset="-122"/>
              </a:rPr>
              <a:t>hdfs-site.xml</a:t>
            </a:r>
            <a:r>
              <a:rPr lang="zh-CN" altLang="en-US" sz="2400" dirty="0">
                <a:solidFill>
                  <a:prstClr val="black"/>
                </a:solidFill>
                <a:latin typeface="微软雅黑 "/>
                <a:ea typeface="微软雅黑" panose="020B0503020204020204" pitchFamily="34" charset="-122"/>
              </a:rPr>
              <a:t>文件</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r>
              <a:rPr lang="en-US" sz="2000" dirty="0">
                <a:solidFill>
                  <a:srgbClr val="8F5902"/>
                </a:solidFill>
                <a:latin typeface="Monaco"/>
              </a:rPr>
              <a:t>   [</a:t>
            </a:r>
            <a:r>
              <a:rPr lang="en-US" sz="2000" dirty="0" err="1">
                <a:solidFill>
                  <a:srgbClr val="000000"/>
                </a:solidFill>
                <a:latin typeface="Monaco"/>
              </a:rPr>
              <a:t>root@namenode</a:t>
            </a:r>
            <a:r>
              <a:rPr lang="en-US" sz="2000" dirty="0">
                <a:solidFill>
                  <a:srgbClr val="000000"/>
                </a:solidFill>
                <a:latin typeface="Monaco"/>
              </a:rPr>
              <a:t> </a:t>
            </a:r>
            <a:r>
              <a:rPr lang="en-US" sz="2000" dirty="0" err="1">
                <a:solidFill>
                  <a:srgbClr val="000000"/>
                </a:solidFill>
                <a:latin typeface="Monaco"/>
              </a:rPr>
              <a:t>hadoop</a:t>
            </a:r>
            <a:r>
              <a:rPr lang="en-US" sz="2000" dirty="0">
                <a:solidFill>
                  <a:srgbClr val="8F5902"/>
                </a:solidFill>
                <a:latin typeface="Monaco"/>
              </a:rPr>
              <a:t>]# vi hdfs-site.xml</a:t>
            </a: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7" name="矩形 6">
            <a:extLst>
              <a:ext uri="{FF2B5EF4-FFF2-40B4-BE49-F238E27FC236}">
                <a16:creationId xmlns:a16="http://schemas.microsoft.com/office/drawing/2014/main" id="{891B00E1-BD59-43E4-AAA5-D990FEDC5247}"/>
              </a:ext>
            </a:extLst>
          </p:cNvPr>
          <p:cNvSpPr/>
          <p:nvPr/>
        </p:nvSpPr>
        <p:spPr>
          <a:xfrm>
            <a:off x="6240016" y="2484318"/>
            <a:ext cx="6768752" cy="2862322"/>
          </a:xfrm>
          <a:prstGeom prst="rect">
            <a:avLst/>
          </a:prstGeom>
        </p:spPr>
        <p:txBody>
          <a:bodyPr wrap="square">
            <a:spAutoFit/>
          </a:bodyPr>
          <a:lstStyle/>
          <a:p>
            <a:r>
              <a:rPr lang="en-US" sz="2000" dirty="0">
                <a:solidFill>
                  <a:srgbClr val="204A87"/>
                </a:solidFill>
                <a:latin typeface="Monaco"/>
              </a:rPr>
              <a:t>&lt;property&gt;</a:t>
            </a:r>
          </a:p>
          <a:p>
            <a:r>
              <a:rPr lang="en-US" sz="2000" dirty="0">
                <a:solidFill>
                  <a:srgbClr val="204A87"/>
                </a:solidFill>
                <a:latin typeface="Monaco"/>
              </a:rPr>
              <a:t>&lt;name&gt;</a:t>
            </a:r>
            <a:r>
              <a:rPr lang="en-US" sz="2000" dirty="0" err="1">
                <a:solidFill>
                  <a:srgbClr val="204A87"/>
                </a:solidFill>
                <a:latin typeface="Monaco"/>
              </a:rPr>
              <a:t>dfs.namenode.secondary.http</a:t>
            </a:r>
            <a:r>
              <a:rPr lang="en-US" sz="2000" dirty="0">
                <a:solidFill>
                  <a:srgbClr val="204A87"/>
                </a:solidFill>
                <a:latin typeface="Monaco"/>
              </a:rPr>
              <a:t>-address&lt;/name&gt;</a:t>
            </a:r>
          </a:p>
          <a:p>
            <a:r>
              <a:rPr lang="en-US" sz="2000" dirty="0">
                <a:solidFill>
                  <a:srgbClr val="204A87"/>
                </a:solidFill>
                <a:latin typeface="Monaco"/>
              </a:rPr>
              <a:t>&lt;value&gt;datanode1:50090&lt;/value&gt;</a:t>
            </a:r>
          </a:p>
          <a:p>
            <a:r>
              <a:rPr lang="en-US" sz="2000" dirty="0">
                <a:solidFill>
                  <a:srgbClr val="204A87"/>
                </a:solidFill>
                <a:latin typeface="Monaco"/>
              </a:rPr>
              <a:t>&lt;/property&gt;</a:t>
            </a:r>
          </a:p>
          <a:p>
            <a:r>
              <a:rPr lang="en-US" sz="2000" dirty="0">
                <a:solidFill>
                  <a:srgbClr val="204A87"/>
                </a:solidFill>
                <a:latin typeface="Monaco"/>
              </a:rPr>
              <a:t>&lt;property&gt;</a:t>
            </a:r>
          </a:p>
          <a:p>
            <a:r>
              <a:rPr lang="en-US" sz="2000" dirty="0">
                <a:solidFill>
                  <a:srgbClr val="204A87"/>
                </a:solidFill>
                <a:latin typeface="Monaco"/>
              </a:rPr>
              <a:t>&lt;name&gt;</a:t>
            </a:r>
            <a:r>
              <a:rPr lang="en-US" sz="2000" dirty="0" err="1">
                <a:solidFill>
                  <a:srgbClr val="204A87"/>
                </a:solidFill>
                <a:latin typeface="Monaco"/>
              </a:rPr>
              <a:t>dfs.namenode.secondary.https</a:t>
            </a:r>
            <a:r>
              <a:rPr lang="en-US" sz="2000" dirty="0">
                <a:solidFill>
                  <a:srgbClr val="204A87"/>
                </a:solidFill>
                <a:latin typeface="Monaco"/>
              </a:rPr>
              <a:t>-address&lt;/name&gt;</a:t>
            </a:r>
          </a:p>
          <a:p>
            <a:r>
              <a:rPr lang="en-US" sz="2000" dirty="0">
                <a:solidFill>
                  <a:srgbClr val="204A87"/>
                </a:solidFill>
                <a:latin typeface="Monaco"/>
              </a:rPr>
              <a:t>&lt;value&gt;datanode2:50091&lt;/value&gt;</a:t>
            </a:r>
          </a:p>
          <a:p>
            <a:r>
              <a:rPr lang="en-US" sz="2000" dirty="0">
                <a:solidFill>
                  <a:srgbClr val="204A87"/>
                </a:solidFill>
                <a:latin typeface="Monaco"/>
              </a:rPr>
              <a:t>&lt;/property&gt;</a:t>
            </a:r>
          </a:p>
          <a:p>
            <a:r>
              <a:rPr lang="en-US" sz="2000" dirty="0">
                <a:solidFill>
                  <a:srgbClr val="204A87"/>
                </a:solidFill>
                <a:latin typeface="Monaco"/>
              </a:rPr>
              <a:t>&lt;/configuration&gt;</a:t>
            </a:r>
          </a:p>
        </p:txBody>
      </p:sp>
      <p:sp>
        <p:nvSpPr>
          <p:cNvPr id="4" name="矩形 3">
            <a:extLst>
              <a:ext uri="{FF2B5EF4-FFF2-40B4-BE49-F238E27FC236}">
                <a16:creationId xmlns:a16="http://schemas.microsoft.com/office/drawing/2014/main" id="{378764FF-608F-4CCF-94B8-66BA6416A2B7}"/>
              </a:ext>
            </a:extLst>
          </p:cNvPr>
          <p:cNvSpPr/>
          <p:nvPr/>
        </p:nvSpPr>
        <p:spPr>
          <a:xfrm>
            <a:off x="623392" y="2427359"/>
            <a:ext cx="6096000" cy="4093428"/>
          </a:xfrm>
          <a:prstGeom prst="rect">
            <a:avLst/>
          </a:prstGeom>
        </p:spPr>
        <p:txBody>
          <a:bodyPr>
            <a:spAutoFit/>
          </a:bodyPr>
          <a:lstStyle/>
          <a:p>
            <a:r>
              <a:rPr lang="en-US" sz="2000" dirty="0">
                <a:solidFill>
                  <a:srgbClr val="204A87"/>
                </a:solidFill>
                <a:latin typeface="Monaco"/>
              </a:rPr>
              <a:t>&lt;configuration&gt;</a:t>
            </a:r>
          </a:p>
          <a:p>
            <a:r>
              <a:rPr lang="en-US" sz="2000" dirty="0">
                <a:solidFill>
                  <a:srgbClr val="204A87"/>
                </a:solidFill>
                <a:latin typeface="Monaco"/>
              </a:rPr>
              <a:t>&lt;property&gt;</a:t>
            </a:r>
          </a:p>
          <a:p>
            <a:r>
              <a:rPr lang="en-US" sz="2000" dirty="0">
                <a:solidFill>
                  <a:srgbClr val="204A87"/>
                </a:solidFill>
                <a:latin typeface="Monaco"/>
              </a:rPr>
              <a:t>&lt;name&gt;</a:t>
            </a:r>
            <a:r>
              <a:rPr lang="en-US" sz="2000" dirty="0" err="1">
                <a:solidFill>
                  <a:srgbClr val="204A87"/>
                </a:solidFill>
                <a:latin typeface="Monaco"/>
              </a:rPr>
              <a:t>dfs.name.dir</a:t>
            </a:r>
            <a:r>
              <a:rPr lang="en-US" sz="2000" dirty="0">
                <a:solidFill>
                  <a:srgbClr val="204A87"/>
                </a:solidFill>
                <a:latin typeface="Monaco"/>
              </a:rPr>
              <a:t>&lt;/name&gt;</a:t>
            </a:r>
          </a:p>
          <a:p>
            <a:r>
              <a:rPr lang="en-US" sz="2000" dirty="0">
                <a:solidFill>
                  <a:srgbClr val="204A87"/>
                </a:solidFill>
                <a:latin typeface="Monaco"/>
              </a:rPr>
              <a:t>&lt;value&gt;/home/</a:t>
            </a:r>
            <a:r>
              <a:rPr lang="en-US" sz="2000" dirty="0" err="1">
                <a:solidFill>
                  <a:srgbClr val="204A87"/>
                </a:solidFill>
                <a:latin typeface="Monaco"/>
              </a:rPr>
              <a:t>hadoop</a:t>
            </a:r>
            <a:r>
              <a:rPr lang="en-US" sz="2000" dirty="0">
                <a:solidFill>
                  <a:srgbClr val="204A87"/>
                </a:solidFill>
                <a:latin typeface="Monaco"/>
              </a:rPr>
              <a:t>/</a:t>
            </a:r>
            <a:r>
              <a:rPr lang="en-US" sz="2000" dirty="0" err="1">
                <a:solidFill>
                  <a:srgbClr val="204A87"/>
                </a:solidFill>
                <a:latin typeface="Monaco"/>
              </a:rPr>
              <a:t>hd_space</a:t>
            </a:r>
            <a:r>
              <a:rPr lang="en-US" sz="2000" dirty="0">
                <a:solidFill>
                  <a:srgbClr val="204A87"/>
                </a:solidFill>
                <a:latin typeface="Monaco"/>
              </a:rPr>
              <a:t>/</a:t>
            </a:r>
            <a:r>
              <a:rPr lang="en-US" sz="2000" dirty="0" err="1">
                <a:solidFill>
                  <a:srgbClr val="204A87"/>
                </a:solidFill>
                <a:latin typeface="Monaco"/>
              </a:rPr>
              <a:t>hdfs</a:t>
            </a:r>
            <a:r>
              <a:rPr lang="en-US" sz="2000" dirty="0">
                <a:solidFill>
                  <a:srgbClr val="204A87"/>
                </a:solidFill>
                <a:latin typeface="Monaco"/>
              </a:rPr>
              <a:t>/name&lt;/value&gt;</a:t>
            </a:r>
          </a:p>
          <a:p>
            <a:r>
              <a:rPr lang="en-US" sz="2000" dirty="0">
                <a:solidFill>
                  <a:srgbClr val="204A87"/>
                </a:solidFill>
                <a:latin typeface="Monaco"/>
              </a:rPr>
              <a:t>&lt;/property&gt;</a:t>
            </a:r>
          </a:p>
          <a:p>
            <a:r>
              <a:rPr lang="en-US" sz="2000" dirty="0">
                <a:solidFill>
                  <a:srgbClr val="204A87"/>
                </a:solidFill>
                <a:latin typeface="Monaco"/>
              </a:rPr>
              <a:t>&lt;property&gt;</a:t>
            </a:r>
          </a:p>
          <a:p>
            <a:r>
              <a:rPr lang="en-US" sz="2000" dirty="0">
                <a:solidFill>
                  <a:srgbClr val="204A87"/>
                </a:solidFill>
                <a:latin typeface="Monaco"/>
              </a:rPr>
              <a:t>&lt;name&gt;</a:t>
            </a:r>
            <a:r>
              <a:rPr lang="en-US" sz="2000" dirty="0" err="1">
                <a:solidFill>
                  <a:srgbClr val="204A87"/>
                </a:solidFill>
                <a:latin typeface="Monaco"/>
              </a:rPr>
              <a:t>dfs.data.dir</a:t>
            </a:r>
            <a:r>
              <a:rPr lang="en-US" sz="2000" dirty="0">
                <a:solidFill>
                  <a:srgbClr val="204A87"/>
                </a:solidFill>
                <a:latin typeface="Monaco"/>
              </a:rPr>
              <a:t>&lt;/name&gt;</a:t>
            </a:r>
          </a:p>
          <a:p>
            <a:r>
              <a:rPr lang="en-US" sz="2000" dirty="0">
                <a:solidFill>
                  <a:srgbClr val="204A87"/>
                </a:solidFill>
                <a:latin typeface="Monaco"/>
              </a:rPr>
              <a:t>&lt;value&gt;/home/</a:t>
            </a:r>
            <a:r>
              <a:rPr lang="en-US" sz="2000" dirty="0" err="1">
                <a:solidFill>
                  <a:srgbClr val="204A87"/>
                </a:solidFill>
                <a:latin typeface="Monaco"/>
              </a:rPr>
              <a:t>hadoop</a:t>
            </a:r>
            <a:r>
              <a:rPr lang="en-US" sz="2000" dirty="0">
                <a:solidFill>
                  <a:srgbClr val="204A87"/>
                </a:solidFill>
                <a:latin typeface="Monaco"/>
              </a:rPr>
              <a:t>/</a:t>
            </a:r>
            <a:r>
              <a:rPr lang="en-US" sz="2000" dirty="0" err="1">
                <a:solidFill>
                  <a:srgbClr val="204A87"/>
                </a:solidFill>
                <a:latin typeface="Monaco"/>
              </a:rPr>
              <a:t>hd_space</a:t>
            </a:r>
            <a:r>
              <a:rPr lang="en-US" sz="2000" dirty="0">
                <a:solidFill>
                  <a:srgbClr val="204A87"/>
                </a:solidFill>
                <a:latin typeface="Monaco"/>
              </a:rPr>
              <a:t>/</a:t>
            </a:r>
            <a:r>
              <a:rPr lang="en-US" sz="2000" dirty="0" err="1">
                <a:solidFill>
                  <a:srgbClr val="204A87"/>
                </a:solidFill>
                <a:latin typeface="Monaco"/>
              </a:rPr>
              <a:t>hdfs</a:t>
            </a:r>
            <a:r>
              <a:rPr lang="en-US" sz="2000" dirty="0">
                <a:solidFill>
                  <a:srgbClr val="204A87"/>
                </a:solidFill>
                <a:latin typeface="Monaco"/>
              </a:rPr>
              <a:t>/data&lt;/value&gt;</a:t>
            </a:r>
          </a:p>
          <a:p>
            <a:r>
              <a:rPr lang="en-US" sz="2000" dirty="0">
                <a:solidFill>
                  <a:srgbClr val="204A87"/>
                </a:solidFill>
                <a:latin typeface="Monaco"/>
              </a:rPr>
              <a:t>&lt;/property&gt;</a:t>
            </a:r>
          </a:p>
          <a:p>
            <a:r>
              <a:rPr lang="en-US" sz="2000" dirty="0">
                <a:solidFill>
                  <a:srgbClr val="204A87"/>
                </a:solidFill>
                <a:latin typeface="Monaco"/>
              </a:rPr>
              <a:t>&lt;property&gt;</a:t>
            </a:r>
          </a:p>
          <a:p>
            <a:r>
              <a:rPr lang="en-US" sz="2000" dirty="0">
                <a:solidFill>
                  <a:srgbClr val="204A87"/>
                </a:solidFill>
                <a:latin typeface="Monaco"/>
              </a:rPr>
              <a:t>&lt;name&gt;</a:t>
            </a:r>
            <a:r>
              <a:rPr lang="en-US" sz="2000" dirty="0" err="1">
                <a:solidFill>
                  <a:srgbClr val="204A87"/>
                </a:solidFill>
                <a:latin typeface="Monaco"/>
              </a:rPr>
              <a:t>dfs.replication</a:t>
            </a:r>
            <a:r>
              <a:rPr lang="en-US" sz="2000" dirty="0">
                <a:solidFill>
                  <a:srgbClr val="204A87"/>
                </a:solidFill>
                <a:latin typeface="Monaco"/>
              </a:rPr>
              <a:t>&lt;/name&gt;</a:t>
            </a:r>
          </a:p>
          <a:p>
            <a:r>
              <a:rPr lang="en-US" sz="2000" dirty="0">
                <a:solidFill>
                  <a:srgbClr val="204A87"/>
                </a:solidFill>
                <a:latin typeface="Monaco"/>
              </a:rPr>
              <a:t>&lt;value&gt;2&lt;/value&gt;</a:t>
            </a:r>
          </a:p>
          <a:p>
            <a:r>
              <a:rPr lang="en-US" sz="2000" dirty="0">
                <a:solidFill>
                  <a:srgbClr val="204A87"/>
                </a:solidFill>
                <a:latin typeface="Monaco"/>
              </a:rPr>
              <a:t>&lt;/property&gt;</a:t>
            </a:r>
          </a:p>
        </p:txBody>
      </p:sp>
    </p:spTree>
    <p:extLst>
      <p:ext uri="{BB962C8B-B14F-4D97-AF65-F5344CB8AC3E}">
        <p14:creationId xmlns:p14="http://schemas.microsoft.com/office/powerpoint/2010/main" val="8278814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076149"/>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hdfs-site.xml</a:t>
            </a:r>
            <a:r>
              <a:rPr lang="zh-CN" altLang="en-US" sz="2400" dirty="0">
                <a:solidFill>
                  <a:prstClr val="black"/>
                </a:solidFill>
                <a:latin typeface="微软雅黑 "/>
                <a:ea typeface="微软雅黑" panose="020B0503020204020204" pitchFamily="34" charset="-122"/>
              </a:rPr>
              <a:t>配置详解</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r>
              <a:rPr lang="en-US" sz="2000" dirty="0">
                <a:solidFill>
                  <a:srgbClr val="8F5902"/>
                </a:solidFill>
                <a:latin typeface="Monaco"/>
              </a:rPr>
              <a:t>   </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9" name="图片 8">
            <a:extLst>
              <a:ext uri="{FF2B5EF4-FFF2-40B4-BE49-F238E27FC236}">
                <a16:creationId xmlns:a16="http://schemas.microsoft.com/office/drawing/2014/main" id="{705B7A84-9B0F-4437-9CAF-CBE1F122E2BD}"/>
              </a:ext>
            </a:extLst>
          </p:cNvPr>
          <p:cNvPicPr>
            <a:picLocks noChangeAspect="1"/>
          </p:cNvPicPr>
          <p:nvPr/>
        </p:nvPicPr>
        <p:blipFill rotWithShape="1">
          <a:blip r:embed="rId3">
            <a:extLst>
              <a:ext uri="{28A0092B-C50C-407E-A947-70E740481C1C}">
                <a14:useLocalDpi xmlns:a14="http://schemas.microsoft.com/office/drawing/2010/main" val="0"/>
              </a:ext>
            </a:extLst>
          </a:blip>
          <a:srcRect r="9223"/>
          <a:stretch/>
        </p:blipFill>
        <p:spPr>
          <a:xfrm>
            <a:off x="767408" y="2012036"/>
            <a:ext cx="4752528" cy="4320914"/>
          </a:xfrm>
          <a:prstGeom prst="rect">
            <a:avLst/>
          </a:prstGeom>
        </p:spPr>
      </p:pic>
      <p:sp>
        <p:nvSpPr>
          <p:cNvPr id="10" name="矩形 9">
            <a:extLst>
              <a:ext uri="{FF2B5EF4-FFF2-40B4-BE49-F238E27FC236}">
                <a16:creationId xmlns:a16="http://schemas.microsoft.com/office/drawing/2014/main" id="{1EE777A3-89FF-4FA5-8761-51E5F8EA5234}"/>
              </a:ext>
            </a:extLst>
          </p:cNvPr>
          <p:cNvSpPr/>
          <p:nvPr/>
        </p:nvSpPr>
        <p:spPr>
          <a:xfrm>
            <a:off x="767408" y="3918148"/>
            <a:ext cx="3528392" cy="23813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A00A7F8C-B9FA-4037-A354-EEE7494DB5AD}"/>
              </a:ext>
            </a:extLst>
          </p:cNvPr>
          <p:cNvSpPr txBox="1"/>
          <p:nvPr/>
        </p:nvSpPr>
        <p:spPr>
          <a:xfrm>
            <a:off x="5663952" y="1844824"/>
            <a:ext cx="7548500" cy="6309420"/>
          </a:xfrm>
          <a:prstGeom prst="rect">
            <a:avLst/>
          </a:prstGeom>
          <a:noFill/>
        </p:spPr>
        <p:txBody>
          <a:bodyPr wrap="square" rtlCol="0">
            <a:spAutoFit/>
          </a:bodyPr>
          <a:lstStyle/>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主节点将</a:t>
            </a:r>
            <a:r>
              <a:rPr lang="en-US" altLang="zh-CN" sz="2400" dirty="0" err="1">
                <a:latin typeface="Microsoft YaHei" panose="020B0503020204020204" pitchFamily="34" charset="-122"/>
                <a:ea typeface="Microsoft YaHei" panose="020B0503020204020204" pitchFamily="34" charset="-122"/>
              </a:rPr>
              <a:t>dfs</a:t>
            </a:r>
            <a:r>
              <a:rPr lang="zh-CN" altLang="en-US" sz="2400" dirty="0">
                <a:latin typeface="Microsoft YaHei" panose="020B0503020204020204" pitchFamily="34" charset="-122"/>
                <a:ea typeface="Microsoft YaHei" panose="020B0503020204020204" pitchFamily="34" charset="-122"/>
              </a:rPr>
              <a:t>文件系统的</a:t>
            </a:r>
            <a:r>
              <a:rPr lang="en-US" altLang="zh-CN" sz="2400" dirty="0">
                <a:latin typeface="Microsoft YaHei" panose="020B0503020204020204" pitchFamily="34" charset="-122"/>
                <a:ea typeface="Microsoft YaHei" panose="020B0503020204020204" pitchFamily="34" charset="-122"/>
              </a:rPr>
              <a:t>name table</a:t>
            </a:r>
            <a:r>
              <a:rPr lang="zh-CN" altLang="en-US" sz="2400" dirty="0">
                <a:latin typeface="Microsoft YaHei" panose="020B0503020204020204" pitchFamily="34" charset="-122"/>
                <a:ea typeface="Microsoft YaHei" panose="020B0503020204020204" pitchFamily="34" charset="-122"/>
              </a:rPr>
              <a:t>储存在</a:t>
            </a: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hd_space</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hdfs</a:t>
            </a:r>
            <a:r>
              <a:rPr lang="en-US" altLang="zh-CN" sz="2400" dirty="0">
                <a:latin typeface="Microsoft YaHei" panose="020B0503020204020204" pitchFamily="34" charset="-122"/>
                <a:ea typeface="Microsoft YaHei" panose="020B0503020204020204" pitchFamily="34" charset="-122"/>
              </a:rPr>
              <a:t>/name</a:t>
            </a:r>
            <a:r>
              <a:rPr lang="zh-CN" altLang="en-US" sz="2400" dirty="0">
                <a:latin typeface="Microsoft YaHei" panose="020B0503020204020204" pitchFamily="34" charset="-122"/>
                <a:ea typeface="Microsoft YaHei" panose="020B0503020204020204" pitchFamily="34" charset="-122"/>
              </a:rPr>
              <a:t>中</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将真实数据存储在</a:t>
            </a:r>
            <a:r>
              <a:rPr lang="en-US" altLang="zh-CN" sz="2400" dirty="0" err="1">
                <a:latin typeface="Microsoft YaHei" panose="020B0503020204020204" pitchFamily="34" charset="-122"/>
                <a:ea typeface="Microsoft YaHei" panose="020B0503020204020204" pitchFamily="34" charset="-122"/>
              </a:rPr>
              <a:t>hdfs</a:t>
            </a:r>
            <a:r>
              <a:rPr lang="en-US" altLang="zh-CN" sz="2400" dirty="0">
                <a:latin typeface="Microsoft YaHei" panose="020B0503020204020204" pitchFamily="34" charset="-122"/>
                <a:ea typeface="Microsoft YaHei" panose="020B0503020204020204" pitchFamily="34" charset="-122"/>
              </a:rPr>
              <a:t>/data</a:t>
            </a:r>
            <a:r>
              <a:rPr lang="zh-CN" altLang="en-US" sz="2400" dirty="0">
                <a:latin typeface="Microsoft YaHei" panose="020B0503020204020204" pitchFamily="34" charset="-122"/>
                <a:ea typeface="Microsoft YaHei" panose="020B0503020204020204" pitchFamily="34" charset="-122"/>
              </a:rPr>
              <a:t>中</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默认副本数为</a:t>
            </a:r>
            <a:r>
              <a:rPr lang="en-US" altLang="zh-CN" sz="2400" dirty="0">
                <a:latin typeface="Microsoft YaHei" panose="020B0503020204020204" pitchFamily="34" charset="-122"/>
                <a:ea typeface="Microsoft YaHei" panose="020B0503020204020204" pitchFamily="34" charset="-122"/>
              </a:rPr>
              <a:t>2</a:t>
            </a: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datanode1</a:t>
            </a:r>
            <a:r>
              <a:rPr lang="zh-CN" altLang="en-US" sz="2400" dirty="0">
                <a:latin typeface="Microsoft YaHei" panose="020B0503020204020204" pitchFamily="34" charset="-122"/>
                <a:ea typeface="Microsoft YaHei" panose="020B0503020204020204" pitchFamily="34" charset="-122"/>
              </a:rPr>
              <a:t>的端口为</a:t>
            </a:r>
            <a:r>
              <a:rPr lang="en-US" altLang="zh-CN" sz="2400" dirty="0">
                <a:latin typeface="Microsoft YaHei" panose="020B0503020204020204" pitchFamily="34" charset="-122"/>
                <a:ea typeface="Microsoft YaHei" panose="020B0503020204020204" pitchFamily="34" charset="-122"/>
              </a:rPr>
              <a:t>50090</a:t>
            </a: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datanode2</a:t>
            </a:r>
            <a:r>
              <a:rPr lang="zh-CN" altLang="en-US" sz="2400" dirty="0">
                <a:latin typeface="Microsoft YaHei" panose="020B0503020204020204" pitchFamily="34" charset="-122"/>
                <a:ea typeface="Microsoft YaHei" panose="020B0503020204020204" pitchFamily="34" charset="-122"/>
              </a:rPr>
              <a:t>的端口为</a:t>
            </a:r>
            <a:r>
              <a:rPr lang="en-US" altLang="zh-CN" sz="2400" dirty="0">
                <a:latin typeface="Microsoft YaHei" panose="020B0503020204020204" pitchFamily="34" charset="-122"/>
                <a:ea typeface="Microsoft YaHei" panose="020B0503020204020204" pitchFamily="34" charset="-122"/>
              </a:rPr>
              <a:t>50091</a:t>
            </a: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a:buClr>
                <a:srgbClr val="0070C0"/>
              </a:buClr>
            </a:pP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296612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98775" y="1026700"/>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配置</a:t>
            </a:r>
            <a:r>
              <a:rPr lang="en-US" altLang="zh-CN" sz="2400" dirty="0">
                <a:solidFill>
                  <a:prstClr val="black"/>
                </a:solidFill>
                <a:latin typeface="微软雅黑 "/>
                <a:ea typeface="微软雅黑" panose="020B0503020204020204" pitchFamily="34" charset="-122"/>
              </a:rPr>
              <a:t>mapred-site.xml</a:t>
            </a:r>
            <a:r>
              <a:rPr lang="zh-CN" altLang="en-US" sz="2400" dirty="0">
                <a:solidFill>
                  <a:prstClr val="black"/>
                </a:solidFill>
                <a:latin typeface="微软雅黑 "/>
                <a:ea typeface="微软雅黑" panose="020B0503020204020204" pitchFamily="34" charset="-122"/>
              </a:rPr>
              <a:t>文件</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7" name="矩形 6">
            <a:extLst>
              <a:ext uri="{FF2B5EF4-FFF2-40B4-BE49-F238E27FC236}">
                <a16:creationId xmlns:a16="http://schemas.microsoft.com/office/drawing/2014/main" id="{0F855571-02AB-4B24-BA03-B41E88D1199D}"/>
              </a:ext>
            </a:extLst>
          </p:cNvPr>
          <p:cNvSpPr/>
          <p:nvPr/>
        </p:nvSpPr>
        <p:spPr>
          <a:xfrm>
            <a:off x="685189" y="1739614"/>
            <a:ext cx="5111656" cy="400110"/>
          </a:xfrm>
          <a:prstGeom prst="rect">
            <a:avLst/>
          </a:prstGeom>
        </p:spPr>
        <p:txBody>
          <a:bodyPr wrap="non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err="1">
                <a:solidFill>
                  <a:srgbClr val="000000"/>
                </a:solidFill>
                <a:latin typeface="Monaco"/>
              </a:rPr>
              <a:t>hadoop</a:t>
            </a:r>
            <a:r>
              <a:rPr lang="en-US" sz="2000" dirty="0">
                <a:solidFill>
                  <a:srgbClr val="8F5902"/>
                </a:solidFill>
                <a:latin typeface="Monaco"/>
              </a:rPr>
              <a:t>]</a:t>
            </a:r>
            <a:r>
              <a:rPr lang="en-US" sz="2000" dirty="0">
                <a:solidFill>
                  <a:srgbClr val="000000"/>
                </a:solidFill>
                <a:latin typeface="Monaco"/>
              </a:rPr>
              <a:t># vi mapred-site.xml</a:t>
            </a:r>
          </a:p>
        </p:txBody>
      </p:sp>
      <p:sp>
        <p:nvSpPr>
          <p:cNvPr id="8" name="矩形 7">
            <a:extLst>
              <a:ext uri="{FF2B5EF4-FFF2-40B4-BE49-F238E27FC236}">
                <a16:creationId xmlns:a16="http://schemas.microsoft.com/office/drawing/2014/main" id="{634EDD79-A0A6-4536-8EA8-DF66872ADD06}"/>
              </a:ext>
            </a:extLst>
          </p:cNvPr>
          <p:cNvSpPr/>
          <p:nvPr/>
        </p:nvSpPr>
        <p:spPr>
          <a:xfrm>
            <a:off x="6384032" y="2276384"/>
            <a:ext cx="6096000" cy="2585323"/>
          </a:xfrm>
          <a:prstGeom prst="rect">
            <a:avLst/>
          </a:prstGeom>
        </p:spPr>
        <p:txBody>
          <a:bodyPr>
            <a:spAutoFit/>
          </a:bodyPr>
          <a:lstStyle/>
          <a:p>
            <a:r>
              <a:rPr lang="en-US" dirty="0">
                <a:solidFill>
                  <a:srgbClr val="204A87"/>
                </a:solidFill>
                <a:latin typeface="Monaco"/>
              </a:rPr>
              <a:t>&lt;property&gt;</a:t>
            </a:r>
          </a:p>
          <a:p>
            <a:r>
              <a:rPr lang="en-US" dirty="0">
                <a:solidFill>
                  <a:srgbClr val="204A87"/>
                </a:solidFill>
                <a:latin typeface="Monaco"/>
              </a:rPr>
              <a:t>&lt;name&gt;</a:t>
            </a:r>
            <a:r>
              <a:rPr lang="en-US" dirty="0" err="1">
                <a:solidFill>
                  <a:srgbClr val="204A87"/>
                </a:solidFill>
                <a:latin typeface="Monaco"/>
              </a:rPr>
              <a:t>mapreduce.jobhistory.address</a:t>
            </a:r>
            <a:r>
              <a:rPr lang="en-US" dirty="0">
                <a:solidFill>
                  <a:srgbClr val="204A87"/>
                </a:solidFill>
                <a:latin typeface="Monaco"/>
              </a:rPr>
              <a:t>&lt;/name&gt;</a:t>
            </a:r>
          </a:p>
          <a:p>
            <a:r>
              <a:rPr lang="en-US" dirty="0">
                <a:solidFill>
                  <a:srgbClr val="204A87"/>
                </a:solidFill>
                <a:latin typeface="Monaco"/>
              </a:rPr>
              <a:t>&lt;value&gt;namenode:10020&lt;/value&gt;</a:t>
            </a:r>
          </a:p>
          <a:p>
            <a:r>
              <a:rPr lang="en-US" dirty="0">
                <a:solidFill>
                  <a:srgbClr val="204A87"/>
                </a:solidFill>
                <a:latin typeface="Monaco"/>
              </a:rPr>
              <a:t>&lt;/property&gt;</a:t>
            </a:r>
          </a:p>
          <a:p>
            <a:r>
              <a:rPr lang="en-US" dirty="0">
                <a:solidFill>
                  <a:srgbClr val="204A87"/>
                </a:solidFill>
                <a:latin typeface="Monaco"/>
              </a:rPr>
              <a:t>&lt;property&gt;</a:t>
            </a:r>
          </a:p>
          <a:p>
            <a:r>
              <a:rPr lang="en-US" dirty="0">
                <a:solidFill>
                  <a:srgbClr val="204A87"/>
                </a:solidFill>
                <a:latin typeface="Monaco"/>
              </a:rPr>
              <a:t>&lt;name&gt;</a:t>
            </a:r>
            <a:r>
              <a:rPr lang="en-US" dirty="0" err="1">
                <a:solidFill>
                  <a:srgbClr val="204A87"/>
                </a:solidFill>
                <a:latin typeface="Monaco"/>
              </a:rPr>
              <a:t>mapreduce.jobhistory.webapp.address</a:t>
            </a:r>
            <a:r>
              <a:rPr lang="en-US" dirty="0">
                <a:solidFill>
                  <a:srgbClr val="204A87"/>
                </a:solidFill>
                <a:latin typeface="Monaco"/>
              </a:rPr>
              <a:t>&lt;/name&gt;</a:t>
            </a:r>
          </a:p>
          <a:p>
            <a:r>
              <a:rPr lang="en-US" dirty="0">
                <a:solidFill>
                  <a:srgbClr val="204A87"/>
                </a:solidFill>
                <a:latin typeface="Monaco"/>
              </a:rPr>
              <a:t>&lt;value&gt;namenode:19888&lt;/value&gt;</a:t>
            </a:r>
          </a:p>
          <a:p>
            <a:r>
              <a:rPr lang="en-US" dirty="0">
                <a:solidFill>
                  <a:srgbClr val="204A87"/>
                </a:solidFill>
                <a:latin typeface="Monaco"/>
              </a:rPr>
              <a:t>&lt;/property&gt;</a:t>
            </a:r>
          </a:p>
          <a:p>
            <a:r>
              <a:rPr lang="en-US" dirty="0">
                <a:solidFill>
                  <a:srgbClr val="204A87"/>
                </a:solidFill>
                <a:latin typeface="Monaco"/>
              </a:rPr>
              <a:t>&lt;/configuration&gt;</a:t>
            </a:r>
          </a:p>
        </p:txBody>
      </p:sp>
      <p:sp>
        <p:nvSpPr>
          <p:cNvPr id="4" name="矩形 3">
            <a:extLst>
              <a:ext uri="{FF2B5EF4-FFF2-40B4-BE49-F238E27FC236}">
                <a16:creationId xmlns:a16="http://schemas.microsoft.com/office/drawing/2014/main" id="{C0F656D1-5D8D-4458-8F2D-FAA25158B6D7}"/>
              </a:ext>
            </a:extLst>
          </p:cNvPr>
          <p:cNvSpPr/>
          <p:nvPr/>
        </p:nvSpPr>
        <p:spPr>
          <a:xfrm>
            <a:off x="697659" y="2276384"/>
            <a:ext cx="6624736" cy="3693319"/>
          </a:xfrm>
          <a:prstGeom prst="rect">
            <a:avLst/>
          </a:prstGeom>
        </p:spPr>
        <p:txBody>
          <a:bodyPr wrap="square">
            <a:spAutoFit/>
          </a:bodyPr>
          <a:lstStyle/>
          <a:p>
            <a:r>
              <a:rPr lang="en-US" dirty="0">
                <a:solidFill>
                  <a:srgbClr val="204A87"/>
                </a:solidFill>
                <a:latin typeface="Monaco"/>
              </a:rPr>
              <a:t>&lt;configuration&gt;</a:t>
            </a:r>
          </a:p>
          <a:p>
            <a:r>
              <a:rPr lang="en-US" dirty="0">
                <a:solidFill>
                  <a:srgbClr val="204A87"/>
                </a:solidFill>
                <a:latin typeface="Monaco"/>
              </a:rPr>
              <a:t>&lt;property&gt;</a:t>
            </a:r>
          </a:p>
          <a:p>
            <a:r>
              <a:rPr lang="en-US" dirty="0">
                <a:solidFill>
                  <a:srgbClr val="204A87"/>
                </a:solidFill>
                <a:latin typeface="Monaco"/>
              </a:rPr>
              <a:t>&lt;name&gt;</a:t>
            </a:r>
            <a:r>
              <a:rPr lang="en-US" dirty="0" err="1">
                <a:solidFill>
                  <a:srgbClr val="204A87"/>
                </a:solidFill>
                <a:latin typeface="Monaco"/>
              </a:rPr>
              <a:t>mapreduce.cluster.local.dir</a:t>
            </a:r>
            <a:r>
              <a:rPr lang="en-US" dirty="0">
                <a:solidFill>
                  <a:srgbClr val="204A87"/>
                </a:solidFill>
                <a:latin typeface="Monaco"/>
              </a:rPr>
              <a:t>&lt;/name&gt;</a:t>
            </a:r>
          </a:p>
          <a:p>
            <a:r>
              <a:rPr lang="en-US" dirty="0">
                <a:solidFill>
                  <a:srgbClr val="204A87"/>
                </a:solidFill>
                <a:latin typeface="Monaco"/>
              </a:rPr>
              <a:t>&lt;value&gt;/home/</a:t>
            </a:r>
            <a:r>
              <a:rPr lang="en-US" dirty="0" err="1">
                <a:solidFill>
                  <a:srgbClr val="204A87"/>
                </a:solidFill>
                <a:latin typeface="Monaco"/>
              </a:rPr>
              <a:t>hadoop</a:t>
            </a:r>
            <a:r>
              <a:rPr lang="en-US" dirty="0">
                <a:solidFill>
                  <a:srgbClr val="204A87"/>
                </a:solidFill>
                <a:latin typeface="Monaco"/>
              </a:rPr>
              <a:t>/</a:t>
            </a:r>
            <a:r>
              <a:rPr lang="en-US" dirty="0" err="1">
                <a:solidFill>
                  <a:srgbClr val="204A87"/>
                </a:solidFill>
                <a:latin typeface="Monaco"/>
              </a:rPr>
              <a:t>hd_space</a:t>
            </a:r>
            <a:r>
              <a:rPr lang="en-US" dirty="0">
                <a:solidFill>
                  <a:srgbClr val="204A87"/>
                </a:solidFill>
                <a:latin typeface="Monaco"/>
              </a:rPr>
              <a:t>/</a:t>
            </a:r>
            <a:r>
              <a:rPr lang="en-US" dirty="0" err="1">
                <a:solidFill>
                  <a:srgbClr val="204A87"/>
                </a:solidFill>
                <a:latin typeface="Monaco"/>
              </a:rPr>
              <a:t>mapred</a:t>
            </a:r>
            <a:r>
              <a:rPr lang="en-US" dirty="0">
                <a:solidFill>
                  <a:srgbClr val="204A87"/>
                </a:solidFill>
                <a:latin typeface="Monaco"/>
              </a:rPr>
              <a:t>/local&lt;/value&gt;</a:t>
            </a:r>
          </a:p>
          <a:p>
            <a:r>
              <a:rPr lang="en-US" dirty="0">
                <a:solidFill>
                  <a:srgbClr val="204A87"/>
                </a:solidFill>
                <a:latin typeface="Monaco"/>
              </a:rPr>
              <a:t>&lt;/property&gt;</a:t>
            </a:r>
          </a:p>
          <a:p>
            <a:r>
              <a:rPr lang="en-US" dirty="0">
                <a:solidFill>
                  <a:srgbClr val="204A87"/>
                </a:solidFill>
                <a:latin typeface="Monaco"/>
              </a:rPr>
              <a:t>&lt;property&gt;</a:t>
            </a:r>
          </a:p>
          <a:p>
            <a:r>
              <a:rPr lang="en-US" dirty="0">
                <a:solidFill>
                  <a:srgbClr val="204A87"/>
                </a:solidFill>
                <a:latin typeface="Monaco"/>
              </a:rPr>
              <a:t>&lt;name&gt;</a:t>
            </a:r>
            <a:r>
              <a:rPr lang="en-US" dirty="0" err="1">
                <a:solidFill>
                  <a:srgbClr val="204A87"/>
                </a:solidFill>
                <a:latin typeface="Monaco"/>
              </a:rPr>
              <a:t>mapreduce.cluster.system.dir</a:t>
            </a:r>
            <a:r>
              <a:rPr lang="en-US" dirty="0">
                <a:solidFill>
                  <a:srgbClr val="204A87"/>
                </a:solidFill>
                <a:latin typeface="Monaco"/>
              </a:rPr>
              <a:t>&lt;/name&gt;</a:t>
            </a:r>
          </a:p>
          <a:p>
            <a:r>
              <a:rPr lang="en-US" dirty="0">
                <a:solidFill>
                  <a:srgbClr val="204A87"/>
                </a:solidFill>
                <a:latin typeface="Monaco"/>
              </a:rPr>
              <a:t>&lt;value&gt;/home/</a:t>
            </a:r>
            <a:r>
              <a:rPr lang="en-US" dirty="0" err="1">
                <a:solidFill>
                  <a:srgbClr val="204A87"/>
                </a:solidFill>
                <a:latin typeface="Monaco"/>
              </a:rPr>
              <a:t>hadoop</a:t>
            </a:r>
            <a:r>
              <a:rPr lang="en-US" dirty="0">
                <a:solidFill>
                  <a:srgbClr val="204A87"/>
                </a:solidFill>
                <a:latin typeface="Monaco"/>
              </a:rPr>
              <a:t>/</a:t>
            </a:r>
            <a:r>
              <a:rPr lang="en-US" dirty="0" err="1">
                <a:solidFill>
                  <a:srgbClr val="204A87"/>
                </a:solidFill>
                <a:latin typeface="Monaco"/>
              </a:rPr>
              <a:t>hd_space</a:t>
            </a:r>
            <a:r>
              <a:rPr lang="en-US" dirty="0">
                <a:solidFill>
                  <a:srgbClr val="204A87"/>
                </a:solidFill>
                <a:latin typeface="Monaco"/>
              </a:rPr>
              <a:t>/</a:t>
            </a:r>
            <a:r>
              <a:rPr lang="en-US" dirty="0" err="1">
                <a:solidFill>
                  <a:srgbClr val="204A87"/>
                </a:solidFill>
                <a:latin typeface="Monaco"/>
              </a:rPr>
              <a:t>mapred</a:t>
            </a:r>
            <a:r>
              <a:rPr lang="en-US" dirty="0">
                <a:solidFill>
                  <a:srgbClr val="204A87"/>
                </a:solidFill>
                <a:latin typeface="Monaco"/>
              </a:rPr>
              <a:t>/system&lt;/value&gt;</a:t>
            </a:r>
          </a:p>
          <a:p>
            <a:r>
              <a:rPr lang="en-US" dirty="0">
                <a:solidFill>
                  <a:srgbClr val="204A87"/>
                </a:solidFill>
                <a:latin typeface="Monaco"/>
              </a:rPr>
              <a:t>&lt;/property&gt;</a:t>
            </a:r>
          </a:p>
          <a:p>
            <a:r>
              <a:rPr lang="en-US" dirty="0">
                <a:solidFill>
                  <a:srgbClr val="204A87"/>
                </a:solidFill>
                <a:latin typeface="Monaco"/>
              </a:rPr>
              <a:t>&lt;property&gt;</a:t>
            </a:r>
          </a:p>
          <a:p>
            <a:r>
              <a:rPr lang="en-US" dirty="0">
                <a:solidFill>
                  <a:srgbClr val="204A87"/>
                </a:solidFill>
                <a:latin typeface="Monaco"/>
              </a:rPr>
              <a:t>&lt;name&gt;mapreduce.framework.name&lt;/name&gt;</a:t>
            </a:r>
          </a:p>
          <a:p>
            <a:r>
              <a:rPr lang="en-US" dirty="0">
                <a:solidFill>
                  <a:srgbClr val="204A87"/>
                </a:solidFill>
                <a:latin typeface="Monaco"/>
              </a:rPr>
              <a:t>&lt;value&gt;yarn&lt;/value&gt;</a:t>
            </a:r>
          </a:p>
          <a:p>
            <a:r>
              <a:rPr lang="en-US" dirty="0">
                <a:solidFill>
                  <a:srgbClr val="204A87"/>
                </a:solidFill>
                <a:latin typeface="Monaco"/>
              </a:rPr>
              <a:t>&lt;/property&gt;</a:t>
            </a:r>
          </a:p>
        </p:txBody>
      </p:sp>
    </p:spTree>
    <p:extLst>
      <p:ext uri="{BB962C8B-B14F-4D97-AF65-F5344CB8AC3E}">
        <p14:creationId xmlns:p14="http://schemas.microsoft.com/office/powerpoint/2010/main" val="13972139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98775" y="1026700"/>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mapred-site.xml</a:t>
            </a:r>
            <a:r>
              <a:rPr lang="zh-CN" altLang="en-US" sz="2400" dirty="0">
                <a:solidFill>
                  <a:prstClr val="black"/>
                </a:solidFill>
                <a:latin typeface="微软雅黑 "/>
                <a:ea typeface="微软雅黑" panose="020B0503020204020204" pitchFamily="34" charset="-122"/>
              </a:rPr>
              <a:t>文件配置详解</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D2976725-5E60-4D66-A500-D3915F523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1916832"/>
            <a:ext cx="4597223" cy="3646372"/>
          </a:xfrm>
          <a:prstGeom prst="rect">
            <a:avLst/>
          </a:prstGeom>
        </p:spPr>
      </p:pic>
      <p:sp>
        <p:nvSpPr>
          <p:cNvPr id="9" name="矩形 8">
            <a:extLst>
              <a:ext uri="{FF2B5EF4-FFF2-40B4-BE49-F238E27FC236}">
                <a16:creationId xmlns:a16="http://schemas.microsoft.com/office/drawing/2014/main" id="{02C49655-91B2-4E86-9341-64C733BB291C}"/>
              </a:ext>
            </a:extLst>
          </p:cNvPr>
          <p:cNvSpPr/>
          <p:nvPr/>
        </p:nvSpPr>
        <p:spPr>
          <a:xfrm>
            <a:off x="839416" y="2178828"/>
            <a:ext cx="3833562" cy="283434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a:extLst>
              <a:ext uri="{FF2B5EF4-FFF2-40B4-BE49-F238E27FC236}">
                <a16:creationId xmlns:a16="http://schemas.microsoft.com/office/drawing/2014/main" id="{624FFD90-255B-4D80-9E84-777B5059B945}"/>
              </a:ext>
            </a:extLst>
          </p:cNvPr>
          <p:cNvSpPr txBox="1"/>
          <p:nvPr/>
        </p:nvSpPr>
        <p:spPr>
          <a:xfrm>
            <a:off x="5437763" y="1700808"/>
            <a:ext cx="7548500" cy="5940088"/>
          </a:xfrm>
          <a:prstGeom prst="rect">
            <a:avLst/>
          </a:prstGeom>
          <a:noFill/>
        </p:spPr>
        <p:txBody>
          <a:bodyPr wrap="square" rtlCol="0">
            <a:spAutoFit/>
          </a:bodyPr>
          <a:lstStyle/>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MapReduce</a:t>
            </a:r>
            <a:r>
              <a:rPr lang="zh-CN" altLang="en-US" sz="2400" dirty="0">
                <a:latin typeface="Microsoft YaHei" panose="020B0503020204020204" pitchFamily="34" charset="-122"/>
                <a:ea typeface="Microsoft YaHei" panose="020B0503020204020204" pitchFamily="34" charset="-122"/>
              </a:rPr>
              <a:t>存储数据的本地路径为</a:t>
            </a: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hadoop.tmp.dir</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mapred</a:t>
            </a:r>
            <a:r>
              <a:rPr lang="en-US" altLang="zh-CN" sz="2400" dirty="0">
                <a:latin typeface="Microsoft YaHei" panose="020B0503020204020204" pitchFamily="34" charset="-122"/>
                <a:ea typeface="Microsoft YaHei" panose="020B0503020204020204" pitchFamily="34" charset="-122"/>
              </a:rPr>
              <a:t>/local</a:t>
            </a: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存储控制文件的路径为</a:t>
            </a:r>
            <a:r>
              <a:rPr lang="en-US" altLang="zh-CN" sz="2400" dirty="0" err="1">
                <a:latin typeface="Microsoft YaHei" panose="020B0503020204020204" pitchFamily="34" charset="-122"/>
                <a:ea typeface="Microsoft YaHei" panose="020B0503020204020204" pitchFamily="34" charset="-122"/>
              </a:rPr>
              <a:t>mapred</a:t>
            </a:r>
            <a:r>
              <a:rPr lang="en-US" altLang="zh-CN" sz="2400" dirty="0">
                <a:latin typeface="Microsoft YaHei" panose="020B0503020204020204" pitchFamily="34" charset="-122"/>
                <a:ea typeface="Microsoft YaHei" panose="020B0503020204020204" pitchFamily="34" charset="-122"/>
              </a:rPr>
              <a:t>/system</a:t>
            </a: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MapReduce</a:t>
            </a:r>
            <a:r>
              <a:rPr lang="zh-CN" altLang="en-US" sz="2400" dirty="0">
                <a:latin typeface="Microsoft YaHei" panose="020B0503020204020204" pitchFamily="34" charset="-122"/>
                <a:ea typeface="Microsoft YaHei" panose="020B0503020204020204" pitchFamily="34" charset="-122"/>
              </a:rPr>
              <a:t>的运行框架为</a:t>
            </a:r>
            <a:r>
              <a:rPr lang="en-US" altLang="zh-CN" sz="2400" dirty="0">
                <a:latin typeface="Microsoft YaHei" panose="020B0503020204020204" pitchFamily="34" charset="-122"/>
                <a:ea typeface="Microsoft YaHei" panose="020B0503020204020204" pitchFamily="34" charset="-122"/>
              </a:rPr>
              <a:t>yarn</a:t>
            </a: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历史任务的</a:t>
            </a:r>
            <a:r>
              <a:rPr lang="en-US" altLang="zh-CN" sz="2400" dirty="0">
                <a:latin typeface="Microsoft YaHei" panose="020B0503020204020204" pitchFamily="34" charset="-122"/>
                <a:ea typeface="Microsoft YaHei" panose="020B0503020204020204" pitchFamily="34" charset="-122"/>
              </a:rPr>
              <a:t>IPC</a:t>
            </a:r>
            <a:r>
              <a:rPr lang="zh-CN" altLang="en-US" sz="2400" dirty="0">
                <a:latin typeface="Microsoft YaHei" panose="020B0503020204020204" pitchFamily="34" charset="-122"/>
                <a:ea typeface="Microsoft YaHei" panose="020B0503020204020204" pitchFamily="34" charset="-122"/>
              </a:rPr>
              <a:t>服务器为</a:t>
            </a:r>
            <a:r>
              <a:rPr lang="en-US" altLang="zh-CN" sz="2400" dirty="0">
                <a:latin typeface="Microsoft YaHei" panose="020B0503020204020204" pitchFamily="34" charset="-122"/>
                <a:ea typeface="Microsoft YaHei" panose="020B0503020204020204" pitchFamily="34" charset="-122"/>
              </a:rPr>
              <a:t>namenode:10020</a:t>
            </a: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历史任务的网络</a:t>
            </a:r>
            <a:r>
              <a:rPr lang="en-US" altLang="zh-CN" sz="2400" dirty="0">
                <a:latin typeface="Microsoft YaHei" panose="020B0503020204020204" pitchFamily="34" charset="-122"/>
                <a:ea typeface="Microsoft YaHei" panose="020B0503020204020204" pitchFamily="34" charset="-122"/>
              </a:rPr>
              <a:t>UI</a:t>
            </a:r>
            <a:r>
              <a:rPr lang="zh-CN" altLang="en-US" sz="2400" dirty="0">
                <a:latin typeface="Microsoft YaHei" panose="020B0503020204020204" pitchFamily="34" charset="-122"/>
                <a:ea typeface="Microsoft YaHei" panose="020B0503020204020204" pitchFamily="34" charset="-122"/>
              </a:rPr>
              <a:t>服务器为</a:t>
            </a:r>
            <a:r>
              <a:rPr lang="en-US" altLang="zh-CN" sz="2400" dirty="0">
                <a:latin typeface="Microsoft YaHei" panose="020B0503020204020204" pitchFamily="34" charset="-122"/>
                <a:ea typeface="Microsoft YaHei" panose="020B0503020204020204" pitchFamily="34" charset="-122"/>
              </a:rPr>
              <a:t>namenode:19888</a:t>
            </a: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a:buClr>
                <a:srgbClr val="0070C0"/>
              </a:buClr>
            </a:pP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071732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69106" y="115425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配置</a:t>
            </a:r>
            <a:r>
              <a:rPr lang="en-US" altLang="zh-CN" sz="2400" dirty="0">
                <a:solidFill>
                  <a:prstClr val="black"/>
                </a:solidFill>
                <a:latin typeface="微软雅黑 "/>
                <a:ea typeface="微软雅黑" panose="020B0503020204020204" pitchFamily="34" charset="-122"/>
              </a:rPr>
              <a:t>yarn-site.xml</a:t>
            </a:r>
            <a:r>
              <a:rPr lang="zh-CN" altLang="en-US" sz="2400" dirty="0">
                <a:solidFill>
                  <a:prstClr val="black"/>
                </a:solidFill>
                <a:latin typeface="微软雅黑 "/>
                <a:ea typeface="微软雅黑" panose="020B0503020204020204" pitchFamily="34" charset="-122"/>
              </a:rPr>
              <a:t>文件</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7" name="矩形 6">
            <a:extLst>
              <a:ext uri="{FF2B5EF4-FFF2-40B4-BE49-F238E27FC236}">
                <a16:creationId xmlns:a16="http://schemas.microsoft.com/office/drawing/2014/main" id="{0F855571-02AB-4B24-BA03-B41E88D1199D}"/>
              </a:ext>
            </a:extLst>
          </p:cNvPr>
          <p:cNvSpPr/>
          <p:nvPr/>
        </p:nvSpPr>
        <p:spPr>
          <a:xfrm>
            <a:off x="748354" y="1921962"/>
            <a:ext cx="4758482" cy="400110"/>
          </a:xfrm>
          <a:prstGeom prst="rect">
            <a:avLst/>
          </a:prstGeom>
        </p:spPr>
        <p:txBody>
          <a:bodyPr wrap="non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err="1">
                <a:solidFill>
                  <a:srgbClr val="000000"/>
                </a:solidFill>
                <a:latin typeface="Monaco"/>
              </a:rPr>
              <a:t>hadoop</a:t>
            </a:r>
            <a:r>
              <a:rPr lang="en-US" sz="2000" dirty="0">
                <a:solidFill>
                  <a:srgbClr val="8F5902"/>
                </a:solidFill>
                <a:latin typeface="Monaco"/>
              </a:rPr>
              <a:t>]</a:t>
            </a:r>
            <a:r>
              <a:rPr lang="en-US" sz="2000" dirty="0">
                <a:solidFill>
                  <a:srgbClr val="000000"/>
                </a:solidFill>
                <a:latin typeface="Monaco"/>
              </a:rPr>
              <a:t># vi </a:t>
            </a:r>
            <a:r>
              <a:rPr lang="en-US" altLang="zh-CN" sz="2000" dirty="0">
                <a:solidFill>
                  <a:srgbClr val="000000"/>
                </a:solidFill>
                <a:latin typeface="Monaco"/>
              </a:rPr>
              <a:t>yarn</a:t>
            </a:r>
            <a:r>
              <a:rPr lang="en-US" sz="2000" dirty="0">
                <a:solidFill>
                  <a:srgbClr val="000000"/>
                </a:solidFill>
                <a:latin typeface="Monaco"/>
              </a:rPr>
              <a:t>-site.xml</a:t>
            </a:r>
          </a:p>
        </p:txBody>
      </p:sp>
      <p:sp>
        <p:nvSpPr>
          <p:cNvPr id="10" name="矩形 9">
            <a:extLst>
              <a:ext uri="{FF2B5EF4-FFF2-40B4-BE49-F238E27FC236}">
                <a16:creationId xmlns:a16="http://schemas.microsoft.com/office/drawing/2014/main" id="{E303DFB8-3349-4A95-B9BB-9E21B935F805}"/>
              </a:ext>
            </a:extLst>
          </p:cNvPr>
          <p:cNvSpPr/>
          <p:nvPr/>
        </p:nvSpPr>
        <p:spPr>
          <a:xfrm>
            <a:off x="754170" y="2492896"/>
            <a:ext cx="10166365" cy="3693319"/>
          </a:xfrm>
          <a:prstGeom prst="rect">
            <a:avLst/>
          </a:prstGeom>
        </p:spPr>
        <p:txBody>
          <a:bodyPr wrap="square">
            <a:spAutoFit/>
          </a:bodyPr>
          <a:lstStyle/>
          <a:p>
            <a:r>
              <a:rPr lang="en-US" dirty="0">
                <a:solidFill>
                  <a:srgbClr val="204A87"/>
                </a:solidFill>
                <a:latin typeface="Monaco"/>
              </a:rPr>
              <a:t>&lt;configuration&gt;</a:t>
            </a:r>
          </a:p>
          <a:p>
            <a:r>
              <a:rPr lang="en-US" dirty="0">
                <a:solidFill>
                  <a:srgbClr val="204A87"/>
                </a:solidFill>
                <a:latin typeface="Monaco"/>
              </a:rPr>
              <a:t>&lt;property&gt;</a:t>
            </a:r>
          </a:p>
          <a:p>
            <a:r>
              <a:rPr lang="en-US" dirty="0">
                <a:solidFill>
                  <a:srgbClr val="204A87"/>
                </a:solidFill>
                <a:latin typeface="Monaco"/>
              </a:rPr>
              <a:t>&lt;description&gt;The hostname of the RM.&lt;/description&gt;</a:t>
            </a:r>
          </a:p>
          <a:p>
            <a:r>
              <a:rPr lang="en-US" dirty="0">
                <a:solidFill>
                  <a:srgbClr val="204A87"/>
                </a:solidFill>
                <a:latin typeface="Monaco"/>
              </a:rPr>
              <a:t>&lt;name&gt;</a:t>
            </a:r>
            <a:r>
              <a:rPr lang="en-US" dirty="0" err="1">
                <a:solidFill>
                  <a:srgbClr val="204A87"/>
                </a:solidFill>
                <a:latin typeface="Monaco"/>
              </a:rPr>
              <a:t>yarn.resourcemanager.hostname</a:t>
            </a:r>
            <a:r>
              <a:rPr lang="en-US" dirty="0">
                <a:solidFill>
                  <a:srgbClr val="204A87"/>
                </a:solidFill>
                <a:latin typeface="Monaco"/>
              </a:rPr>
              <a:t>&lt;/name&gt;</a:t>
            </a:r>
          </a:p>
          <a:p>
            <a:r>
              <a:rPr lang="en-US" dirty="0">
                <a:solidFill>
                  <a:srgbClr val="204A87"/>
                </a:solidFill>
                <a:latin typeface="Monaco"/>
              </a:rPr>
              <a:t>&lt;value&gt;</a:t>
            </a:r>
            <a:r>
              <a:rPr lang="en-US" dirty="0" err="1">
                <a:solidFill>
                  <a:srgbClr val="204A87"/>
                </a:solidFill>
                <a:latin typeface="Monaco"/>
              </a:rPr>
              <a:t>namenode</a:t>
            </a:r>
            <a:r>
              <a:rPr lang="en-US" dirty="0">
                <a:solidFill>
                  <a:srgbClr val="204A87"/>
                </a:solidFill>
                <a:latin typeface="Monaco"/>
              </a:rPr>
              <a:t>&lt;/value&gt;</a:t>
            </a:r>
          </a:p>
          <a:p>
            <a:r>
              <a:rPr lang="en-US" dirty="0">
                <a:solidFill>
                  <a:srgbClr val="204A87"/>
                </a:solidFill>
                <a:latin typeface="Monaco"/>
              </a:rPr>
              <a:t>&lt;/property&gt;</a:t>
            </a:r>
          </a:p>
          <a:p>
            <a:r>
              <a:rPr lang="en-US" dirty="0">
                <a:solidFill>
                  <a:srgbClr val="204A87"/>
                </a:solidFill>
                <a:latin typeface="Monaco"/>
              </a:rPr>
              <a:t>&lt;property&gt;</a:t>
            </a:r>
          </a:p>
          <a:p>
            <a:r>
              <a:rPr lang="en-US" dirty="0">
                <a:solidFill>
                  <a:srgbClr val="204A87"/>
                </a:solidFill>
                <a:latin typeface="Monaco"/>
              </a:rPr>
              <a:t>&lt;description&gt;the valid service name should only contain a-zA-Z0-9_ and</a:t>
            </a:r>
          </a:p>
          <a:p>
            <a:r>
              <a:rPr lang="en-US" dirty="0">
                <a:latin typeface="Monaco"/>
              </a:rPr>
              <a:t>can not start with numbers</a:t>
            </a:r>
            <a:r>
              <a:rPr lang="en-US" dirty="0">
                <a:solidFill>
                  <a:srgbClr val="204A87"/>
                </a:solidFill>
                <a:latin typeface="Monaco"/>
              </a:rPr>
              <a:t>&lt;/description&gt;</a:t>
            </a:r>
          </a:p>
          <a:p>
            <a:r>
              <a:rPr lang="en-US" dirty="0">
                <a:solidFill>
                  <a:srgbClr val="204A87"/>
                </a:solidFill>
                <a:latin typeface="Monaco"/>
              </a:rPr>
              <a:t>&lt;name&gt;</a:t>
            </a:r>
            <a:r>
              <a:rPr lang="en-US" dirty="0" err="1">
                <a:solidFill>
                  <a:srgbClr val="204A87"/>
                </a:solidFill>
                <a:latin typeface="Monaco"/>
              </a:rPr>
              <a:t>yarn.nodemanager.aux</a:t>
            </a:r>
            <a:r>
              <a:rPr lang="en-US" dirty="0">
                <a:solidFill>
                  <a:srgbClr val="204A87"/>
                </a:solidFill>
                <a:latin typeface="Monaco"/>
              </a:rPr>
              <a:t>-services&lt;/name&gt;</a:t>
            </a:r>
          </a:p>
          <a:p>
            <a:r>
              <a:rPr lang="en-US" dirty="0">
                <a:solidFill>
                  <a:srgbClr val="204A87"/>
                </a:solidFill>
                <a:latin typeface="Monaco"/>
              </a:rPr>
              <a:t>&lt;value&gt;</a:t>
            </a:r>
            <a:r>
              <a:rPr lang="en-US" dirty="0" err="1">
                <a:solidFill>
                  <a:srgbClr val="204A87"/>
                </a:solidFill>
                <a:latin typeface="Monaco"/>
              </a:rPr>
              <a:t>mapreduce_shuffle</a:t>
            </a:r>
            <a:r>
              <a:rPr lang="en-US" dirty="0">
                <a:solidFill>
                  <a:srgbClr val="204A87"/>
                </a:solidFill>
                <a:latin typeface="Monaco"/>
              </a:rPr>
              <a:t>&lt;/value&gt;</a:t>
            </a:r>
          </a:p>
          <a:p>
            <a:r>
              <a:rPr lang="en-US" dirty="0">
                <a:solidFill>
                  <a:srgbClr val="204A87"/>
                </a:solidFill>
                <a:latin typeface="Monaco"/>
              </a:rPr>
              <a:t>&lt;/property&gt;</a:t>
            </a:r>
          </a:p>
          <a:p>
            <a:r>
              <a:rPr lang="en-US" dirty="0">
                <a:solidFill>
                  <a:srgbClr val="204A87"/>
                </a:solidFill>
                <a:latin typeface="Monaco"/>
              </a:rPr>
              <a:t>&lt;/configuration&gt;</a:t>
            </a:r>
          </a:p>
        </p:txBody>
      </p:sp>
    </p:spTree>
    <p:extLst>
      <p:ext uri="{BB962C8B-B14F-4D97-AF65-F5344CB8AC3E}">
        <p14:creationId xmlns:p14="http://schemas.microsoft.com/office/powerpoint/2010/main" val="24255825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08553"/>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yarn-site.xml</a:t>
            </a:r>
            <a:r>
              <a:rPr lang="zh-CN" altLang="en-US" sz="2400" dirty="0">
                <a:solidFill>
                  <a:prstClr val="black"/>
                </a:solidFill>
                <a:latin typeface="微软雅黑 "/>
                <a:ea typeface="微软雅黑" panose="020B0503020204020204" pitchFamily="34" charset="-122"/>
              </a:rPr>
              <a:t>配置详解</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9" name="图片 8">
            <a:extLst>
              <a:ext uri="{FF2B5EF4-FFF2-40B4-BE49-F238E27FC236}">
                <a16:creationId xmlns:a16="http://schemas.microsoft.com/office/drawing/2014/main" id="{AF33AC46-96B8-43CA-9A54-40CE81358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16" y="1916832"/>
            <a:ext cx="4762913" cy="3908180"/>
          </a:xfrm>
          <a:prstGeom prst="rect">
            <a:avLst/>
          </a:prstGeom>
        </p:spPr>
      </p:pic>
      <p:sp>
        <p:nvSpPr>
          <p:cNvPr id="13" name="矩形 12">
            <a:extLst>
              <a:ext uri="{FF2B5EF4-FFF2-40B4-BE49-F238E27FC236}">
                <a16:creationId xmlns:a16="http://schemas.microsoft.com/office/drawing/2014/main" id="{F0777828-39F4-4EF3-89F3-4E1445286753}"/>
              </a:ext>
            </a:extLst>
          </p:cNvPr>
          <p:cNvSpPr/>
          <p:nvPr/>
        </p:nvSpPr>
        <p:spPr>
          <a:xfrm>
            <a:off x="606936" y="3736909"/>
            <a:ext cx="4590790" cy="194421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BF8C9880-FFCB-4AED-9881-A282412FCC9E}"/>
              </a:ext>
            </a:extLst>
          </p:cNvPr>
          <p:cNvSpPr txBox="1"/>
          <p:nvPr/>
        </p:nvSpPr>
        <p:spPr>
          <a:xfrm>
            <a:off x="5486969" y="1751617"/>
            <a:ext cx="7548500" cy="3354765"/>
          </a:xfrm>
          <a:prstGeom prst="rect">
            <a:avLst/>
          </a:prstGeom>
          <a:noFill/>
        </p:spPr>
        <p:txBody>
          <a:bodyPr wrap="square" rtlCol="0">
            <a:spAutoFit/>
          </a:bodyPr>
          <a:lstStyle/>
          <a:p>
            <a:pPr marL="342900" indent="-342900">
              <a:buClr>
                <a:srgbClr val="0070C0"/>
              </a:buClr>
              <a:buFont typeface="Arial" panose="020B0604020202020204" pitchFamily="34" charset="0"/>
              <a:buChar char="•"/>
            </a:pPr>
            <a:r>
              <a:rPr lang="en-US" sz="2400" dirty="0">
                <a:latin typeface="Microsoft YaHei" panose="020B0503020204020204" pitchFamily="34" charset="-122"/>
                <a:ea typeface="Microsoft YaHei" panose="020B0503020204020204" pitchFamily="34" charset="-122"/>
              </a:rPr>
              <a:t>Yarn</a:t>
            </a:r>
            <a:r>
              <a:rPr lang="zh-CN" altLang="en-US" sz="2400" dirty="0">
                <a:latin typeface="Microsoft YaHei" panose="020B0503020204020204" pitchFamily="34" charset="-122"/>
                <a:ea typeface="Microsoft YaHei" panose="020B0503020204020204" pitchFamily="34" charset="-122"/>
              </a:rPr>
              <a:t>资源管理守护进程在</a:t>
            </a:r>
            <a:r>
              <a:rPr lang="en-US" altLang="zh-CN" sz="2400" dirty="0" err="1">
                <a:latin typeface="Microsoft YaHei" panose="020B0503020204020204" pitchFamily="34" charset="-122"/>
                <a:ea typeface="Microsoft YaHei" panose="020B0503020204020204" pitchFamily="34" charset="-122"/>
              </a:rPr>
              <a:t>namenode</a:t>
            </a:r>
            <a:r>
              <a:rPr lang="zh-CN" altLang="en-US" sz="2400" dirty="0">
                <a:latin typeface="Microsoft YaHei" panose="020B0503020204020204" pitchFamily="34" charset="-122"/>
                <a:ea typeface="Microsoft YaHei" panose="020B0503020204020204" pitchFamily="34" charset="-122"/>
              </a:rPr>
              <a:t>中运行</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Yarn</a:t>
            </a:r>
            <a:r>
              <a:rPr lang="zh-CN" altLang="en-US" sz="2400" dirty="0">
                <a:latin typeface="Microsoft YaHei" panose="020B0503020204020204" pitchFamily="34" charset="-122"/>
                <a:ea typeface="Microsoft YaHei" panose="020B0503020204020204" pitchFamily="34" charset="-122"/>
              </a:rPr>
              <a:t>的节点管理的辅助服务为</a:t>
            </a: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m</a:t>
            </a:r>
            <a:r>
              <a:rPr lang="en-US" altLang="zh-CN" sz="2400" dirty="0" err="1">
                <a:latin typeface="Microsoft YaHei" panose="020B0503020204020204" pitchFamily="34" charset="-122"/>
                <a:ea typeface="Microsoft YaHei" panose="020B0503020204020204" pitchFamily="34" charset="-122"/>
              </a:rPr>
              <a:t>apreduce_shuffle</a:t>
            </a: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a:buClr>
                <a:srgbClr val="0070C0"/>
              </a:buClr>
            </a:pP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78099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安装</a:t>
            </a:r>
            <a:r>
              <a:rPr kumimoji="1" lang="en-US" altLang="zh-CN"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Hadoop-2.6.4</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623392" y="1268760"/>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将文件拥有者和所属群组改为</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用户</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2400" dirty="0" err="1">
                <a:solidFill>
                  <a:prstClr val="black"/>
                </a:solidFill>
                <a:latin typeface="微软雅黑 "/>
                <a:ea typeface="微软雅黑" panose="020B0503020204020204" pitchFamily="34" charset="-122"/>
              </a:rPr>
              <a:t>chown</a:t>
            </a:r>
            <a:r>
              <a:rPr lang="zh-CN" altLang="en-US" sz="2400" dirty="0">
                <a:solidFill>
                  <a:prstClr val="black"/>
                </a:solidFill>
                <a:latin typeface="微软雅黑 "/>
                <a:ea typeface="微软雅黑" panose="020B0503020204020204" pitchFamily="34" charset="-122"/>
              </a:rPr>
              <a:t>是改变文件拥有者的指令</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使用权限为管理员用户，使用方式：</a:t>
            </a:r>
            <a:r>
              <a:rPr lang="en-US" altLang="zh-CN" sz="2400" dirty="0" err="1">
                <a:solidFill>
                  <a:prstClr val="black"/>
                </a:solidFill>
                <a:latin typeface="微软雅黑 "/>
                <a:ea typeface="微软雅黑" panose="020B0503020204020204" pitchFamily="34" charset="-122"/>
              </a:rPr>
              <a:t>chown</a:t>
            </a:r>
            <a:r>
              <a:rPr lang="en-US" altLang="zh-CN" sz="2400" dirty="0">
                <a:solidFill>
                  <a:prstClr val="black"/>
                </a:solidFill>
                <a:latin typeface="微软雅黑 "/>
                <a:ea typeface="微软雅黑" panose="020B0503020204020204" pitchFamily="34" charset="-122"/>
              </a:rPr>
              <a:t> [-</a:t>
            </a:r>
            <a:r>
              <a:rPr lang="zh-CN" altLang="en-US" sz="2400" dirty="0">
                <a:solidFill>
                  <a:prstClr val="black"/>
                </a:solidFill>
                <a:latin typeface="微软雅黑 "/>
                <a:ea typeface="微软雅黑" panose="020B0503020204020204" pitchFamily="34" charset="-122"/>
              </a:rPr>
              <a:t>参数</a:t>
            </a:r>
            <a:r>
              <a:rPr lang="en-US" altLang="zh-CN" sz="2400" dirty="0">
                <a:solidFill>
                  <a:prstClr val="black"/>
                </a:solidFill>
                <a:latin typeface="微软雅黑 "/>
                <a:ea typeface="微软雅黑" panose="020B0503020204020204" pitchFamily="34" charset="-122"/>
              </a:rPr>
              <a:t>] [</a:t>
            </a:r>
            <a:r>
              <a:rPr lang="zh-CN" altLang="en-US" sz="2400" dirty="0">
                <a:solidFill>
                  <a:prstClr val="black"/>
                </a:solidFill>
                <a:latin typeface="微软雅黑 "/>
                <a:ea typeface="微软雅黑" panose="020B0503020204020204" pitchFamily="34" charset="-122"/>
              </a:rPr>
              <a:t>拥有者</a:t>
            </a:r>
            <a:r>
              <a:rPr lang="en-US" altLang="zh-CN" sz="2400" dirty="0">
                <a:solidFill>
                  <a:prstClr val="black"/>
                </a:solidFill>
                <a:latin typeface="微软雅黑 "/>
                <a:ea typeface="微软雅黑" panose="020B0503020204020204" pitchFamily="34" charset="-122"/>
              </a:rPr>
              <a:t>:</a:t>
            </a:r>
            <a:r>
              <a:rPr lang="zh-CN" altLang="en-US" sz="2400" dirty="0">
                <a:solidFill>
                  <a:prstClr val="black"/>
                </a:solidFill>
                <a:latin typeface="微软雅黑 "/>
                <a:ea typeface="微软雅黑" panose="020B0503020204020204" pitchFamily="34" charset="-122"/>
              </a:rPr>
              <a:t>群组</a:t>
            </a:r>
            <a:r>
              <a:rPr lang="en-US" altLang="zh-CN" sz="2400" dirty="0">
                <a:solidFill>
                  <a:prstClr val="black"/>
                </a:solidFill>
                <a:latin typeface="微软雅黑 "/>
                <a:ea typeface="微软雅黑" panose="020B0503020204020204" pitchFamily="34" charset="-122"/>
              </a:rPr>
              <a:t>] file</a:t>
            </a: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此处</a:t>
            </a:r>
            <a:r>
              <a:rPr lang="en-US" altLang="zh-CN" sz="2400" dirty="0">
                <a:solidFill>
                  <a:prstClr val="black"/>
                </a:solidFill>
                <a:latin typeface="微软雅黑 "/>
                <a:ea typeface="微软雅黑" panose="020B0503020204020204" pitchFamily="34" charset="-122"/>
              </a:rPr>
              <a:t> –R </a:t>
            </a:r>
            <a:r>
              <a:rPr lang="zh-CN" altLang="en-US" sz="2400" dirty="0">
                <a:solidFill>
                  <a:prstClr val="black"/>
                </a:solidFill>
                <a:latin typeface="微软雅黑 "/>
                <a:ea typeface="微软雅黑" panose="020B0503020204020204" pitchFamily="34" charset="-122"/>
              </a:rPr>
              <a:t>表示处理指定目录以及其子目录下的所有文件</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1C766500-750E-422A-8424-CDC36FA6156C}"/>
              </a:ext>
            </a:extLst>
          </p:cNvPr>
          <p:cNvSpPr/>
          <p:nvPr/>
        </p:nvSpPr>
        <p:spPr>
          <a:xfrm>
            <a:off x="911424" y="2204864"/>
            <a:ext cx="9937104" cy="1015663"/>
          </a:xfrm>
          <a:prstGeom prst="rect">
            <a:avLst/>
          </a:prstGeom>
        </p:spPr>
        <p:txBody>
          <a:bodyPr wrap="squar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err="1">
                <a:solidFill>
                  <a:srgbClr val="000000"/>
                </a:solidFill>
                <a:latin typeface="Monaco"/>
              </a:rPr>
              <a:t>hadoop</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chown</a:t>
            </a:r>
            <a:r>
              <a:rPr lang="en-US" sz="2000" dirty="0">
                <a:solidFill>
                  <a:srgbClr val="000000"/>
                </a:solidFill>
                <a:latin typeface="Monaco"/>
              </a:rPr>
              <a:t> -R </a:t>
            </a:r>
            <a:r>
              <a:rPr lang="en-US" sz="2000" dirty="0" err="1">
                <a:solidFill>
                  <a:srgbClr val="000000"/>
                </a:solidFill>
                <a:latin typeface="Monaco"/>
              </a:rPr>
              <a:t>hadoop:hadoop</a:t>
            </a:r>
            <a:r>
              <a:rPr lang="en-US" sz="2000" dirty="0">
                <a:solidFill>
                  <a:srgbClr val="000000"/>
                </a:solidFill>
                <a:latin typeface="Monaco"/>
              </a:rPr>
              <a:t> /home/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hd_space</a:t>
            </a:r>
            <a:r>
              <a:rPr lang="en-US" sz="2000" dirty="0">
                <a:solidFill>
                  <a:srgbClr val="000000"/>
                </a:solidFill>
                <a:latin typeface="Monaco"/>
              </a:rPr>
              <a:t>/</a:t>
            </a:r>
          </a:p>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err="1">
                <a:solidFill>
                  <a:srgbClr val="000000"/>
                </a:solidFill>
                <a:latin typeface="Monaco"/>
              </a:rPr>
              <a:t>hadoop</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chown</a:t>
            </a:r>
            <a:r>
              <a:rPr lang="en-US" sz="2000" dirty="0">
                <a:solidFill>
                  <a:srgbClr val="000000"/>
                </a:solidFill>
                <a:latin typeface="Monaco"/>
              </a:rPr>
              <a:t> -R </a:t>
            </a:r>
            <a:r>
              <a:rPr lang="en-US" sz="2000" dirty="0" err="1">
                <a:solidFill>
                  <a:srgbClr val="000000"/>
                </a:solidFill>
                <a:latin typeface="Monaco"/>
              </a:rPr>
              <a:t>hadoop:hadoop</a:t>
            </a:r>
            <a:r>
              <a:rPr lang="en-US" sz="2000" dirty="0">
                <a:solidFill>
                  <a:srgbClr val="000000"/>
                </a:solidFill>
                <a:latin typeface="Monaco"/>
              </a:rPr>
              <a:t> /</a:t>
            </a:r>
            <a:r>
              <a:rPr lang="en-US" sz="2000" dirty="0" err="1">
                <a:solidFill>
                  <a:srgbClr val="000000"/>
                </a:solidFill>
                <a:latin typeface="Monaco"/>
              </a:rPr>
              <a:t>usr</a:t>
            </a:r>
            <a:r>
              <a:rPr lang="en-US" sz="2000" dirty="0">
                <a:solidFill>
                  <a:srgbClr val="000000"/>
                </a:solidFill>
                <a:latin typeface="Monaco"/>
              </a:rPr>
              <a:t>/hadoop-2.6.4</a:t>
            </a:r>
          </a:p>
          <a:p>
            <a:endParaRPr lang="en-US" sz="2000" dirty="0">
              <a:solidFill>
                <a:srgbClr val="000000"/>
              </a:solidFill>
              <a:latin typeface="Monaco"/>
            </a:endParaRPr>
          </a:p>
        </p:txBody>
      </p:sp>
    </p:spTree>
    <p:extLst>
      <p:ext uri="{BB962C8B-B14F-4D97-AF65-F5344CB8AC3E}">
        <p14:creationId xmlns:p14="http://schemas.microsoft.com/office/powerpoint/2010/main" val="24661708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本节内容</a:t>
            </a:r>
          </a:p>
        </p:txBody>
      </p:sp>
      <p:sp>
        <p:nvSpPr>
          <p:cNvPr id="3" name="Rectangle 3"/>
          <p:cNvSpPr txBox="1">
            <a:spLocks noChangeArrowheads="1"/>
          </p:cNvSpPr>
          <p:nvPr/>
        </p:nvSpPr>
        <p:spPr>
          <a:xfrm>
            <a:off x="479376" y="134076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准备工作</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新建虚拟机</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建立主节点</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建立从节点</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安装</a:t>
            </a:r>
            <a:r>
              <a:rPr lang="en-US" altLang="zh-CN" sz="2400" dirty="0">
                <a:solidFill>
                  <a:schemeClr val="accent3"/>
                </a:solidFill>
                <a:latin typeface="微软雅黑 "/>
                <a:ea typeface="微软雅黑" panose="020B0503020204020204" pitchFamily="34" charset="-122"/>
              </a:rPr>
              <a:t>Hadoop</a:t>
            </a:r>
          </a:p>
          <a:p>
            <a:pPr>
              <a:lnSpc>
                <a:spcPct val="150000"/>
              </a:lnSpc>
              <a:buClr>
                <a:srgbClr val="2965AB"/>
              </a:buClr>
              <a:buSzPct val="100000"/>
            </a:pPr>
            <a:r>
              <a:rPr lang="zh-CN" altLang="en-US" sz="2400" dirty="0">
                <a:latin typeface="微软雅黑 "/>
                <a:ea typeface="微软雅黑" panose="020B0503020204020204" pitchFamily="34" charset="-122"/>
              </a:rPr>
              <a:t>建立分布式集群</a:t>
            </a: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marL="0" indent="0">
              <a:lnSpc>
                <a:spcPct val="150000"/>
              </a:lnSpc>
              <a:buClr>
                <a:srgbClr val="2965AB"/>
              </a:buClr>
              <a:buSzPct val="50000"/>
              <a:buNone/>
            </a:pPr>
            <a:endParaRPr lang="en-US" sz="2400" dirty="0">
              <a:latin typeface="微软雅黑 "/>
            </a:endParaRPr>
          </a:p>
          <a:p>
            <a:pPr>
              <a:lnSpc>
                <a:spcPct val="150000"/>
              </a:lnSpc>
              <a:buClr>
                <a:srgbClr val="2965AB"/>
              </a:buClr>
              <a:buSzPct val="100000"/>
            </a:pPr>
            <a:endParaRPr lang="en-US" altLang="zh-CN" sz="2400" dirty="0">
              <a:solidFill>
                <a:srgbClr val="2965AB"/>
              </a:solidFill>
              <a:latin typeface="微软雅黑 "/>
              <a:ea typeface="微软雅黑" panose="020B0503020204020204" pitchFamily="34" charset="-122"/>
            </a:endParaRPr>
          </a:p>
        </p:txBody>
      </p:sp>
    </p:spTree>
    <p:extLst>
      <p:ext uri="{BB962C8B-B14F-4D97-AF65-F5344CB8AC3E}">
        <p14:creationId xmlns:p14="http://schemas.microsoft.com/office/powerpoint/2010/main" val="196912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的发展历程</a:t>
            </a:r>
          </a:p>
        </p:txBody>
      </p:sp>
      <p:sp>
        <p:nvSpPr>
          <p:cNvPr id="5" name="文本框 4"/>
          <p:cNvSpPr txBox="1"/>
          <p:nvPr/>
        </p:nvSpPr>
        <p:spPr>
          <a:xfrm>
            <a:off x="479376" y="1052736"/>
            <a:ext cx="9171870" cy="8402300"/>
          </a:xfrm>
          <a:prstGeom prst="rect">
            <a:avLst/>
          </a:prstGeom>
          <a:noFill/>
        </p:spPr>
        <p:txBody>
          <a:bodyPr wrap="none" rtlCol="0">
            <a:spAutoFit/>
          </a:bodyPr>
          <a:lstStyle/>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2006</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Cutting</a:t>
            </a:r>
            <a:r>
              <a:rPr lang="zh-CN" altLang="en-US" sz="2400" dirty="0">
                <a:latin typeface="Microsoft YaHei" panose="020B0503020204020204" pitchFamily="34" charset="-122"/>
                <a:ea typeface="Microsoft YaHei" panose="020B0503020204020204" pitchFamily="34" charset="-122"/>
              </a:rPr>
              <a:t>加入雅虎</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Cutting</a:t>
            </a:r>
            <a:r>
              <a:rPr lang="zh-CN" altLang="en-US" sz="2400" dirty="0">
                <a:latin typeface="Microsoft YaHei" panose="020B0503020204020204" pitchFamily="34" charset="-122"/>
                <a:ea typeface="Microsoft YaHei" panose="020B0503020204020204" pitchFamily="34" charset="-122"/>
              </a:rPr>
              <a:t>和雅虎团队创建了基于</a:t>
            </a:r>
            <a:r>
              <a:rPr lang="en-US" altLang="zh-CN" sz="2400" dirty="0">
                <a:latin typeface="Microsoft YaHei" panose="020B0503020204020204" pitchFamily="34" charset="-122"/>
                <a:ea typeface="Microsoft YaHei" panose="020B0503020204020204" pitchFamily="34" charset="-122"/>
              </a:rPr>
              <a:t>NDFS</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MapReduce</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Hadoop</a:t>
            </a: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由</a:t>
            </a: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文件分布系统（</a:t>
            </a:r>
            <a:r>
              <a:rPr lang="en-US" altLang="zh-CN" sz="2400" dirty="0">
                <a:latin typeface="Microsoft YaHei" panose="020B0503020204020204" pitchFamily="34" charset="-122"/>
                <a:ea typeface="Microsoft YaHei" panose="020B0503020204020204" pitchFamily="34" charset="-122"/>
              </a:rPr>
              <a:t>HDFS</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MapReduce</a:t>
            </a:r>
            <a:r>
              <a:rPr lang="zh-CN" altLang="en-US" sz="2400" dirty="0">
                <a:latin typeface="Microsoft YaHei" panose="020B0503020204020204" pitchFamily="34" charset="-122"/>
                <a:ea typeface="Microsoft YaHei" panose="020B0503020204020204" pitchFamily="34" charset="-122"/>
              </a:rPr>
              <a:t>组成</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endParaRPr lang="en-US"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dirty="0">
              <a:latin typeface="Microsoft YaHei" panose="020B0503020204020204" pitchFamily="34" charset="-122"/>
              <a:ea typeface="Microsoft YaHei" panose="020B0503020204020204" pitchFamily="34" charset="-122"/>
            </a:endParaRPr>
          </a:p>
          <a:p>
            <a:pPr>
              <a:buClr>
                <a:srgbClr val="0070C0"/>
              </a:buClr>
            </a:pPr>
            <a:r>
              <a:rPr lang="en-US" altLang="zh-CN"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建立分布式集群</a:t>
            </a:r>
          </a:p>
        </p:txBody>
      </p:sp>
      <p:sp>
        <p:nvSpPr>
          <p:cNvPr id="3" name="Rectangle 3"/>
          <p:cNvSpPr txBox="1">
            <a:spLocks noChangeArrowheads="1"/>
          </p:cNvSpPr>
          <p:nvPr/>
        </p:nvSpPr>
        <p:spPr>
          <a:xfrm>
            <a:off x="510862" y="1124744"/>
            <a:ext cx="10081120" cy="6192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在从节点上安装</a:t>
            </a:r>
            <a:r>
              <a:rPr lang="en-US" altLang="zh-CN" sz="2400" dirty="0">
                <a:solidFill>
                  <a:prstClr val="black"/>
                </a:solidFill>
                <a:latin typeface="微软雅黑 "/>
                <a:ea typeface="微软雅黑" panose="020B0503020204020204" pitchFamily="34" charset="-122"/>
              </a:rPr>
              <a:t>JDK</a:t>
            </a:r>
            <a:r>
              <a:rPr lang="zh-CN" altLang="en-US" sz="2400" dirty="0">
                <a:solidFill>
                  <a:prstClr val="black"/>
                </a:solidFill>
                <a:latin typeface="微软雅黑 "/>
                <a:ea typeface="微软雅黑" panose="020B0503020204020204" pitchFamily="34" charset="-122"/>
              </a:rPr>
              <a:t>和</a:t>
            </a:r>
            <a:r>
              <a:rPr lang="en-US" altLang="zh-CN" sz="2400" dirty="0">
                <a:solidFill>
                  <a:prstClr val="black"/>
                </a:solidFill>
                <a:latin typeface="微软雅黑 "/>
                <a:ea typeface="微软雅黑" panose="020B0503020204020204" pitchFamily="34" charset="-122"/>
              </a:rPr>
              <a:t>Hadoop</a:t>
            </a:r>
          </a:p>
          <a:p>
            <a:pPr marR="0" lvl="0" algn="l" defTabSz="914400" rtl="0" eaLnBrk="1" fontAlgn="auto" latinLnBrk="0" hangingPunct="1">
              <a:lnSpc>
                <a:spcPct val="150000"/>
              </a:lnSpc>
              <a:spcBef>
                <a:spcPts val="1000"/>
              </a:spcBef>
              <a:spcAft>
                <a:spcPts val="0"/>
              </a:spcAft>
              <a:buClr>
                <a:srgbClr val="2965AB"/>
              </a:buClr>
              <a:buSzPct val="100000"/>
              <a:tabLst/>
              <a:defRPr/>
            </a:pPr>
            <a:r>
              <a:rPr lang="zh-CN" altLang="en-US" sz="2400" dirty="0">
                <a:solidFill>
                  <a:prstClr val="black"/>
                </a:solidFill>
                <a:latin typeface="微软雅黑 "/>
                <a:ea typeface="微软雅黑" panose="020B0503020204020204" pitchFamily="34" charset="-122"/>
              </a:rPr>
              <a:t>将所有资源配置文件拷贝到两个从节点中，拷贝过程中，看到提示输入从节点管理员用户密码</a:t>
            </a:r>
            <a:endParaRPr lang="en-US" altLang="zh-CN" sz="2400" dirty="0">
              <a:solidFill>
                <a:prstClr val="black"/>
              </a:solidFill>
              <a:latin typeface="微软雅黑 "/>
              <a:ea typeface="微软雅黑" panose="020B0503020204020204" pitchFamily="34" charset="-122"/>
            </a:endParaRPr>
          </a:p>
          <a:p>
            <a:pPr marR="0" lvl="0" algn="l" defTabSz="914400" rtl="0" eaLnBrk="1" fontAlgn="auto" latinLnBrk="0" hangingPunct="1">
              <a:lnSpc>
                <a:spcPct val="150000"/>
              </a:lnSpc>
              <a:spcBef>
                <a:spcPts val="1000"/>
              </a:spcBef>
              <a:spcAft>
                <a:spcPts val="0"/>
              </a:spcAft>
              <a:buClr>
                <a:srgbClr val="2965AB"/>
              </a:buClr>
              <a:buSzPct val="100000"/>
              <a:tabLst/>
              <a:defRPr/>
            </a:pPr>
            <a:endParaRPr lang="en-US" altLang="zh-CN" sz="2400" dirty="0">
              <a:solidFill>
                <a:prstClr val="black"/>
              </a:solidFill>
              <a:latin typeface="微软雅黑 "/>
              <a:ea typeface="微软雅黑" panose="020B0503020204020204" pitchFamily="34" charset="-122"/>
            </a:endParaRPr>
          </a:p>
          <a:p>
            <a:pPr marR="0" lvl="0" algn="l" defTabSz="914400" rtl="0" eaLnBrk="1" fontAlgn="auto" latinLnBrk="0" hangingPunct="1">
              <a:lnSpc>
                <a:spcPct val="150000"/>
              </a:lnSpc>
              <a:spcBef>
                <a:spcPts val="1000"/>
              </a:spcBef>
              <a:spcAft>
                <a:spcPts val="0"/>
              </a:spcAft>
              <a:buClr>
                <a:srgbClr val="2965AB"/>
              </a:buClr>
              <a:buSzPct val="100000"/>
              <a:tabLst/>
              <a:defRPr/>
            </a:pPr>
            <a:endParaRPr lang="en-US" altLang="zh-CN" sz="2400" dirty="0">
              <a:solidFill>
                <a:prstClr val="black"/>
              </a:solidFill>
              <a:latin typeface="微软雅黑 "/>
              <a:ea typeface="微软雅黑" panose="020B0503020204020204" pitchFamily="34" charset="-122"/>
            </a:endParaRPr>
          </a:p>
          <a:p>
            <a:pPr marR="0" lvl="0" algn="l" defTabSz="914400" rtl="0" eaLnBrk="1" fontAlgn="auto" latinLnBrk="0" hangingPunct="1">
              <a:lnSpc>
                <a:spcPct val="150000"/>
              </a:lnSpc>
              <a:spcBef>
                <a:spcPts val="1000"/>
              </a:spcBef>
              <a:spcAft>
                <a:spcPts val="0"/>
              </a:spcAft>
              <a:buClr>
                <a:srgbClr val="2965AB"/>
              </a:buClr>
              <a:buSzPct val="100000"/>
              <a:tabLst/>
              <a:defRPr/>
            </a:pPr>
            <a:endParaRPr lang="en-US" altLang="zh-CN" sz="2400" dirty="0">
              <a:solidFill>
                <a:prstClr val="black"/>
              </a:solidFill>
              <a:latin typeface="微软雅黑 "/>
              <a:ea typeface="微软雅黑" panose="020B0503020204020204" pitchFamily="34" charset="-122"/>
            </a:endParaRPr>
          </a:p>
          <a:p>
            <a:pPr marR="0" lvl="0" algn="l" defTabSz="914400" rtl="0" eaLnBrk="1" fontAlgn="auto" latinLnBrk="0" hangingPunct="1">
              <a:lnSpc>
                <a:spcPct val="150000"/>
              </a:lnSpc>
              <a:spcBef>
                <a:spcPts val="1000"/>
              </a:spcBef>
              <a:spcAft>
                <a:spcPts val="0"/>
              </a:spcAft>
              <a:buClr>
                <a:srgbClr val="2965AB"/>
              </a:buClr>
              <a:buSzPct val="100000"/>
              <a:tabLst/>
              <a:defRPr/>
            </a:pPr>
            <a:endParaRPr lang="en-US" altLang="zh-CN" sz="2400" dirty="0">
              <a:solidFill>
                <a:prstClr val="black"/>
              </a:solidFill>
              <a:latin typeface="微软雅黑 "/>
              <a:ea typeface="微软雅黑" panose="020B0503020204020204" pitchFamily="34" charset="-122"/>
            </a:endParaRPr>
          </a:p>
          <a:p>
            <a:pPr marR="0" lvl="0" algn="l" defTabSz="914400" rtl="0" eaLnBrk="1" fontAlgn="auto" latinLnBrk="0" hangingPunct="1">
              <a:lnSpc>
                <a:spcPct val="150000"/>
              </a:lnSpc>
              <a:spcBef>
                <a:spcPts val="1000"/>
              </a:spcBef>
              <a:spcAft>
                <a:spcPts val="0"/>
              </a:spcAft>
              <a:buClr>
                <a:srgbClr val="2965AB"/>
              </a:buClr>
              <a:buSzPct val="100000"/>
              <a:tabLst/>
              <a:defRPr/>
            </a:pPr>
            <a:r>
              <a:rPr lang="zh-CN" altLang="en-US" sz="2400" dirty="0">
                <a:solidFill>
                  <a:prstClr val="black"/>
                </a:solidFill>
                <a:latin typeface="微软雅黑 "/>
                <a:ea typeface="微软雅黑" panose="020B0503020204020204" pitchFamily="34" charset="-122"/>
              </a:rPr>
              <a:t>注意：</a:t>
            </a:r>
            <a:r>
              <a:rPr lang="en-US" altLang="zh-CN" sz="2400" dirty="0">
                <a:solidFill>
                  <a:prstClr val="black"/>
                </a:solidFill>
                <a:latin typeface="微软雅黑 "/>
                <a:ea typeface="微软雅黑" panose="020B0503020204020204" pitchFamily="34" charset="-122"/>
              </a:rPr>
              <a:t>Y</a:t>
            </a:r>
            <a:r>
              <a:rPr lang="zh-CN" altLang="en-US" sz="2400" dirty="0">
                <a:solidFill>
                  <a:prstClr val="black"/>
                </a:solidFill>
                <a:latin typeface="微软雅黑 "/>
                <a:ea typeface="微软雅黑" panose="020B0503020204020204" pitchFamily="34" charset="-122"/>
              </a:rPr>
              <a:t>要大写</a:t>
            </a:r>
            <a:endParaRPr lang="en-US" altLang="zh-CN" sz="2400" dirty="0">
              <a:solidFill>
                <a:prstClr val="black"/>
              </a:solidFill>
              <a:latin typeface="微软雅黑 "/>
              <a:ea typeface="微软雅黑" panose="020B0503020204020204" pitchFamily="34" charset="-122"/>
            </a:endParaRPr>
          </a:p>
          <a:p>
            <a:pPr marR="0" lvl="0" algn="l" defTabSz="914400" rtl="0" eaLnBrk="1" fontAlgn="auto" latinLnBrk="0" hangingPunct="1">
              <a:lnSpc>
                <a:spcPct val="150000"/>
              </a:lnSpc>
              <a:spcBef>
                <a:spcPts val="1000"/>
              </a:spcBef>
              <a:spcAft>
                <a:spcPts val="0"/>
              </a:spcAft>
              <a:buClr>
                <a:srgbClr val="2965AB"/>
              </a:buClr>
              <a:buSzPct val="100000"/>
              <a:tabLst/>
              <a:defRPr/>
            </a:pPr>
            <a:endParaRPr lang="en-US" altLang="zh-CN" sz="2400" dirty="0">
              <a:solidFill>
                <a:prstClr val="black"/>
              </a:solidFill>
              <a:latin typeface="微软雅黑 "/>
              <a:ea typeface="微软雅黑" panose="020B0503020204020204" pitchFamily="34" charset="-122"/>
            </a:endParaRPr>
          </a:p>
          <a:p>
            <a:pPr marR="0" lvl="0" algn="l" defTabSz="914400" rtl="0" eaLnBrk="1" fontAlgn="auto" latinLnBrk="0" hangingPunct="1">
              <a:lnSpc>
                <a:spcPct val="150000"/>
              </a:lnSpc>
              <a:spcBef>
                <a:spcPts val="1000"/>
              </a:spcBef>
              <a:spcAft>
                <a:spcPts val="0"/>
              </a:spcAft>
              <a:buClr>
                <a:srgbClr val="2965AB"/>
              </a:buClr>
              <a:buSzPct val="100000"/>
              <a:tabLst/>
              <a:defRPr/>
            </a:pPr>
            <a:endParaRPr lang="en-US" altLang="zh-CN" sz="2400" dirty="0">
              <a:solidFill>
                <a:prstClr val="black"/>
              </a:solidFill>
              <a:latin typeface="微软雅黑 "/>
              <a:ea typeface="微软雅黑" panose="020B0503020204020204" pitchFamily="34" charset="-122"/>
            </a:endParaRPr>
          </a:p>
          <a:p>
            <a:pPr marR="0" lvl="0" algn="l" defTabSz="914400" rtl="0" eaLnBrk="1" fontAlgn="auto" latinLnBrk="0" hangingPunct="1">
              <a:lnSpc>
                <a:spcPct val="150000"/>
              </a:lnSpc>
              <a:spcBef>
                <a:spcPts val="1000"/>
              </a:spcBef>
              <a:spcAft>
                <a:spcPts val="0"/>
              </a:spcAft>
              <a:buClr>
                <a:srgbClr val="2965AB"/>
              </a:buClr>
              <a:buSzPct val="100000"/>
              <a:tabLst/>
              <a:defRPr/>
            </a:pPr>
            <a:endParaRPr lang="en-US" altLang="zh-CN" sz="2400" dirty="0">
              <a:solidFill>
                <a:prstClr val="black"/>
              </a:solidFill>
              <a:latin typeface="微软雅黑 "/>
              <a:ea typeface="微软雅黑" panose="020B0503020204020204" pitchFamily="34" charset="-122"/>
            </a:endParaRPr>
          </a:p>
          <a:p>
            <a:pPr marR="0" lvl="0" algn="l" defTabSz="914400" rtl="0" eaLnBrk="1" fontAlgn="auto" latinLnBrk="0" hangingPunct="1">
              <a:lnSpc>
                <a:spcPct val="150000"/>
              </a:lnSpc>
              <a:spcBef>
                <a:spcPts val="1000"/>
              </a:spcBef>
              <a:spcAft>
                <a:spcPts val="0"/>
              </a:spcAft>
              <a:buClr>
                <a:srgbClr val="2965AB"/>
              </a:buClr>
              <a:buSzPct val="100000"/>
              <a:tabLst/>
              <a:defRPr/>
            </a:pPr>
            <a:endParaRPr lang="en-US" altLang="zh-CN" sz="2400" dirty="0">
              <a:solidFill>
                <a:prstClr val="black"/>
              </a:solidFill>
              <a:latin typeface="微软雅黑 "/>
              <a:ea typeface="微软雅黑" panose="020B0503020204020204" pitchFamily="34" charset="-122"/>
            </a:endParaRPr>
          </a:p>
          <a:p>
            <a:pPr marR="0" lvl="0" algn="l" defTabSz="914400" rtl="0" eaLnBrk="1" fontAlgn="auto" latinLnBrk="0" hangingPunct="1">
              <a:lnSpc>
                <a:spcPct val="150000"/>
              </a:lnSpc>
              <a:spcBef>
                <a:spcPts val="1000"/>
              </a:spcBef>
              <a:spcAft>
                <a:spcPts val="0"/>
              </a:spcAft>
              <a:buClr>
                <a:srgbClr val="2965AB"/>
              </a:buClr>
              <a:buSzPct val="100000"/>
              <a:tabLst/>
              <a:defRPr/>
            </a:pPr>
            <a:endParaRPr lang="en-US" altLang="zh-CN" sz="2400" dirty="0">
              <a:solidFill>
                <a:prstClr val="black"/>
              </a:solidFill>
              <a:latin typeface="微软雅黑 "/>
              <a:ea typeface="微软雅黑" panose="020B0503020204020204" pitchFamily="34" charset="-122"/>
            </a:endParaRPr>
          </a:p>
          <a:p>
            <a:pPr marL="0" marR="0" lvl="0" indent="0" algn="l" defTabSz="914400" rtl="0" eaLnBrk="1" fontAlgn="auto" latinLnBrk="0" hangingPunct="1">
              <a:lnSpc>
                <a:spcPct val="150000"/>
              </a:lnSpc>
              <a:spcBef>
                <a:spcPts val="1000"/>
              </a:spcBef>
              <a:spcAft>
                <a:spcPts val="0"/>
              </a:spcAft>
              <a:buClr>
                <a:srgbClr val="2965AB"/>
              </a:buClr>
              <a:buSzPct val="100000"/>
              <a:buNone/>
              <a:tabLst/>
              <a:defRPr/>
            </a:pP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53833BD8-B2CA-450A-94CC-D4A650EC7B19}"/>
              </a:ext>
            </a:extLst>
          </p:cNvPr>
          <p:cNvSpPr/>
          <p:nvPr/>
        </p:nvSpPr>
        <p:spPr>
          <a:xfrm>
            <a:off x="767408" y="2992742"/>
            <a:ext cx="7296472" cy="2246769"/>
          </a:xfrm>
          <a:prstGeom prst="rect">
            <a:avLst/>
          </a:prstGeom>
        </p:spPr>
        <p:txBody>
          <a:bodyPr wrap="squar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for target in datanode1 datanode2</a:t>
            </a:r>
          </a:p>
          <a:p>
            <a:r>
              <a:rPr lang="en-US" sz="2000" dirty="0">
                <a:solidFill>
                  <a:srgbClr val="000000"/>
                </a:solidFill>
                <a:latin typeface="Monaco"/>
              </a:rPr>
              <a:t>do</a:t>
            </a:r>
          </a:p>
          <a:p>
            <a:r>
              <a:rPr lang="en-US" sz="2000" dirty="0" err="1">
                <a:solidFill>
                  <a:srgbClr val="000000"/>
                </a:solidFill>
                <a:latin typeface="Monaco"/>
              </a:rPr>
              <a:t>scp</a:t>
            </a:r>
            <a:r>
              <a:rPr lang="en-US" sz="2000" dirty="0">
                <a:solidFill>
                  <a:srgbClr val="000000"/>
                </a:solidFill>
                <a:latin typeface="Monaco"/>
              </a:rPr>
              <a:t> -r /</a:t>
            </a:r>
            <a:r>
              <a:rPr lang="en-US" sz="2000" dirty="0" err="1">
                <a:solidFill>
                  <a:srgbClr val="000000"/>
                </a:solidFill>
                <a:latin typeface="Monaco"/>
              </a:rPr>
              <a:t>usr</a:t>
            </a:r>
            <a:r>
              <a:rPr lang="en-US" sz="2000" dirty="0">
                <a:solidFill>
                  <a:srgbClr val="000000"/>
                </a:solidFill>
                <a:latin typeface="Monaco"/>
              </a:rPr>
              <a:t>/jdk1.8.0_181 $target:/</a:t>
            </a:r>
            <a:r>
              <a:rPr lang="en-US" sz="2000" dirty="0" err="1">
                <a:solidFill>
                  <a:srgbClr val="000000"/>
                </a:solidFill>
                <a:latin typeface="Monaco"/>
              </a:rPr>
              <a:t>usr</a:t>
            </a:r>
            <a:endParaRPr lang="en-US" sz="2000" dirty="0">
              <a:solidFill>
                <a:srgbClr val="000000"/>
              </a:solidFill>
              <a:latin typeface="Monaco"/>
            </a:endParaRPr>
          </a:p>
          <a:p>
            <a:r>
              <a:rPr lang="en-US" sz="2000" dirty="0" err="1">
                <a:solidFill>
                  <a:srgbClr val="000000"/>
                </a:solidFill>
                <a:latin typeface="Monaco"/>
              </a:rPr>
              <a:t>scp</a:t>
            </a:r>
            <a:r>
              <a:rPr lang="en-US" sz="2000" dirty="0">
                <a:solidFill>
                  <a:srgbClr val="000000"/>
                </a:solidFill>
                <a:latin typeface="Monaco"/>
              </a:rPr>
              <a:t> -r /</a:t>
            </a:r>
            <a:r>
              <a:rPr lang="en-US" sz="2000" dirty="0" err="1">
                <a:solidFill>
                  <a:srgbClr val="000000"/>
                </a:solidFill>
                <a:latin typeface="Monaco"/>
              </a:rPr>
              <a:t>usr</a:t>
            </a:r>
            <a:r>
              <a:rPr lang="en-US" sz="2000" dirty="0">
                <a:solidFill>
                  <a:srgbClr val="000000"/>
                </a:solidFill>
                <a:latin typeface="Monaco"/>
              </a:rPr>
              <a:t>/hadoop-2.6.4 $target:/</a:t>
            </a:r>
            <a:r>
              <a:rPr lang="en-US" sz="2000" dirty="0" err="1">
                <a:solidFill>
                  <a:srgbClr val="000000"/>
                </a:solidFill>
                <a:latin typeface="Monaco"/>
              </a:rPr>
              <a:t>usr</a:t>
            </a:r>
            <a:endParaRPr lang="en-US" sz="2000" dirty="0">
              <a:solidFill>
                <a:srgbClr val="000000"/>
              </a:solidFill>
              <a:latin typeface="Monaco"/>
            </a:endParaRPr>
          </a:p>
          <a:p>
            <a:r>
              <a:rPr lang="en-US" sz="2000" dirty="0" err="1">
                <a:solidFill>
                  <a:srgbClr val="000000"/>
                </a:solidFill>
                <a:latin typeface="Monaco"/>
              </a:rPr>
              <a:t>scp</a:t>
            </a:r>
            <a:r>
              <a:rPr lang="en-US" sz="2000" dirty="0">
                <a:solidFill>
                  <a:srgbClr val="000000"/>
                </a:solidFill>
                <a:latin typeface="Monaco"/>
              </a:rPr>
              <a:t> -r /home/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hd_space</a:t>
            </a:r>
            <a:r>
              <a:rPr lang="en-US" sz="2000" dirty="0">
                <a:solidFill>
                  <a:srgbClr val="000000"/>
                </a:solidFill>
                <a:latin typeface="Monaco"/>
              </a:rPr>
              <a:t> $target:/home/</a:t>
            </a:r>
            <a:r>
              <a:rPr lang="en-US" sz="2000" dirty="0" err="1">
                <a:solidFill>
                  <a:srgbClr val="000000"/>
                </a:solidFill>
                <a:latin typeface="Monaco"/>
              </a:rPr>
              <a:t>hadoop</a:t>
            </a:r>
            <a:endParaRPr lang="en-US" sz="2000" dirty="0">
              <a:solidFill>
                <a:srgbClr val="000000"/>
              </a:solidFill>
              <a:latin typeface="Monaco"/>
            </a:endParaRPr>
          </a:p>
          <a:p>
            <a:r>
              <a:rPr lang="fr-FR" sz="2000" dirty="0">
                <a:solidFill>
                  <a:srgbClr val="000000"/>
                </a:solidFill>
                <a:latin typeface="Monaco"/>
              </a:rPr>
              <a:t>scp -r /etc/profile $target:/etc</a:t>
            </a:r>
          </a:p>
          <a:p>
            <a:r>
              <a:rPr lang="en-US" sz="2000" dirty="0">
                <a:solidFill>
                  <a:srgbClr val="000000"/>
                </a:solidFill>
                <a:latin typeface="Monaco"/>
              </a:rPr>
              <a:t>done</a:t>
            </a:r>
          </a:p>
        </p:txBody>
      </p:sp>
      <p:pic>
        <p:nvPicPr>
          <p:cNvPr id="7" name="图片 6">
            <a:extLst>
              <a:ext uri="{FF2B5EF4-FFF2-40B4-BE49-F238E27FC236}">
                <a16:creationId xmlns:a16="http://schemas.microsoft.com/office/drawing/2014/main" id="{18237DD2-8B64-4B8D-A20A-61D493B4E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1114" y="4889783"/>
            <a:ext cx="6942422" cy="1856670"/>
          </a:xfrm>
          <a:prstGeom prst="rect">
            <a:avLst/>
          </a:prstGeom>
        </p:spPr>
      </p:pic>
      <p:sp>
        <p:nvSpPr>
          <p:cNvPr id="8" name="矩形 7">
            <a:extLst>
              <a:ext uri="{FF2B5EF4-FFF2-40B4-BE49-F238E27FC236}">
                <a16:creationId xmlns:a16="http://schemas.microsoft.com/office/drawing/2014/main" id="{81ABE78C-E19C-4254-BA2A-317DD56E63DF}"/>
              </a:ext>
            </a:extLst>
          </p:cNvPr>
          <p:cNvSpPr/>
          <p:nvPr/>
        </p:nvSpPr>
        <p:spPr>
          <a:xfrm>
            <a:off x="4921114" y="5589240"/>
            <a:ext cx="5927414" cy="14401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1674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建立分布式集群</a:t>
            </a:r>
          </a:p>
        </p:txBody>
      </p:sp>
      <p:sp>
        <p:nvSpPr>
          <p:cNvPr id="3" name="Rectangle 3"/>
          <p:cNvSpPr txBox="1">
            <a:spLocks noChangeArrowheads="1"/>
          </p:cNvSpPr>
          <p:nvPr/>
        </p:nvSpPr>
        <p:spPr>
          <a:xfrm>
            <a:off x="623392" y="1124744"/>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在从节点上安装</a:t>
            </a:r>
            <a:r>
              <a:rPr lang="en-US" altLang="zh-CN" sz="2400" dirty="0">
                <a:solidFill>
                  <a:prstClr val="black"/>
                </a:solidFill>
                <a:latin typeface="微软雅黑 "/>
                <a:ea typeface="微软雅黑" panose="020B0503020204020204" pitchFamily="34" charset="-122"/>
              </a:rPr>
              <a:t>JDK</a:t>
            </a:r>
            <a:r>
              <a:rPr lang="zh-CN" altLang="en-US" sz="2400" dirty="0">
                <a:solidFill>
                  <a:prstClr val="black"/>
                </a:solidFill>
                <a:latin typeface="微软雅黑 "/>
                <a:ea typeface="微软雅黑" panose="020B0503020204020204" pitchFamily="34" charset="-122"/>
              </a:rPr>
              <a:t>和</a:t>
            </a:r>
            <a:r>
              <a:rPr lang="en-US" altLang="zh-CN" sz="2400" dirty="0">
                <a:solidFill>
                  <a:prstClr val="black"/>
                </a:solidFill>
                <a:latin typeface="微软雅黑 "/>
                <a:ea typeface="微软雅黑" panose="020B0503020204020204" pitchFamily="34" charset="-122"/>
              </a:rPr>
              <a:t>Hadoop</a:t>
            </a: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在两个从节点上分别加载 </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/profile </a:t>
            </a:r>
            <a:r>
              <a:rPr lang="zh-CN" altLang="en-US" sz="2400" dirty="0">
                <a:solidFill>
                  <a:prstClr val="black"/>
                </a:solidFill>
                <a:latin typeface="微软雅黑 "/>
                <a:ea typeface="微软雅黑" panose="020B0503020204020204" pitchFamily="34" charset="-122"/>
              </a:rPr>
              <a:t>文件，使配置文件立即生效</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将文件拥有者和所属群组均改为</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用户</a:t>
            </a: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1CB6850D-242D-4978-810A-71DB3EA2CDE2}"/>
              </a:ext>
            </a:extLst>
          </p:cNvPr>
          <p:cNvSpPr/>
          <p:nvPr/>
        </p:nvSpPr>
        <p:spPr>
          <a:xfrm>
            <a:off x="911424" y="4509120"/>
            <a:ext cx="8496944" cy="1631216"/>
          </a:xfrm>
          <a:prstGeom prst="rect">
            <a:avLst/>
          </a:prstGeom>
        </p:spPr>
        <p:txBody>
          <a:bodyPr wrap="square">
            <a:spAutoFit/>
          </a:bodyPr>
          <a:lstStyle/>
          <a:p>
            <a:r>
              <a:rPr lang="en-US" sz="2000" dirty="0">
                <a:solidFill>
                  <a:srgbClr val="8F5902"/>
                </a:solidFill>
                <a:latin typeface="Monaco"/>
              </a:rPr>
              <a:t>[</a:t>
            </a:r>
            <a:r>
              <a:rPr lang="en-US" sz="2000" dirty="0">
                <a:solidFill>
                  <a:srgbClr val="000000"/>
                </a:solidFill>
                <a:latin typeface="Monaco"/>
              </a:rPr>
              <a:t>root@datanode1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chown</a:t>
            </a:r>
            <a:r>
              <a:rPr lang="en-US" sz="2000" dirty="0">
                <a:solidFill>
                  <a:srgbClr val="000000"/>
                </a:solidFill>
                <a:latin typeface="Monaco"/>
              </a:rPr>
              <a:t> -R </a:t>
            </a:r>
            <a:r>
              <a:rPr lang="en-US" sz="2000" dirty="0" err="1">
                <a:solidFill>
                  <a:srgbClr val="000000"/>
                </a:solidFill>
                <a:latin typeface="Monaco"/>
              </a:rPr>
              <a:t>hadoop:hadoop</a:t>
            </a:r>
            <a:r>
              <a:rPr lang="en-US" sz="2000" dirty="0">
                <a:solidFill>
                  <a:srgbClr val="000000"/>
                </a:solidFill>
                <a:latin typeface="Monaco"/>
              </a:rPr>
              <a:t> /home/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hd_space</a:t>
            </a:r>
            <a:r>
              <a:rPr lang="en-US" sz="2000" dirty="0">
                <a:solidFill>
                  <a:srgbClr val="000000"/>
                </a:solidFill>
                <a:latin typeface="Monaco"/>
              </a:rPr>
              <a:t>/</a:t>
            </a:r>
          </a:p>
          <a:p>
            <a:r>
              <a:rPr lang="en-US" sz="2000" dirty="0">
                <a:solidFill>
                  <a:srgbClr val="8F5902"/>
                </a:solidFill>
                <a:latin typeface="Monaco"/>
              </a:rPr>
              <a:t>[</a:t>
            </a:r>
            <a:r>
              <a:rPr lang="en-US" sz="2000" dirty="0">
                <a:solidFill>
                  <a:srgbClr val="000000"/>
                </a:solidFill>
                <a:latin typeface="Monaco"/>
              </a:rPr>
              <a:t>root@datanode1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chown</a:t>
            </a:r>
            <a:r>
              <a:rPr lang="en-US" sz="2000" dirty="0">
                <a:solidFill>
                  <a:srgbClr val="000000"/>
                </a:solidFill>
                <a:latin typeface="Monaco"/>
              </a:rPr>
              <a:t> -R </a:t>
            </a:r>
            <a:r>
              <a:rPr lang="en-US" sz="2000" dirty="0" err="1">
                <a:solidFill>
                  <a:srgbClr val="000000"/>
                </a:solidFill>
                <a:latin typeface="Monaco"/>
              </a:rPr>
              <a:t>hadoop:hadoop</a:t>
            </a:r>
            <a:r>
              <a:rPr lang="en-US" sz="2000" dirty="0">
                <a:solidFill>
                  <a:srgbClr val="000000"/>
                </a:solidFill>
                <a:latin typeface="Monaco"/>
              </a:rPr>
              <a:t> /</a:t>
            </a:r>
            <a:r>
              <a:rPr lang="en-US" sz="2000" dirty="0" err="1">
                <a:solidFill>
                  <a:srgbClr val="000000"/>
                </a:solidFill>
                <a:latin typeface="Monaco"/>
              </a:rPr>
              <a:t>usr</a:t>
            </a:r>
            <a:r>
              <a:rPr lang="en-US" sz="2000" dirty="0">
                <a:solidFill>
                  <a:srgbClr val="000000"/>
                </a:solidFill>
                <a:latin typeface="Monaco"/>
              </a:rPr>
              <a:t>/hadoop-2.6.4</a:t>
            </a:r>
          </a:p>
          <a:p>
            <a:endParaRPr lang="en-US" sz="2000" dirty="0">
              <a:solidFill>
                <a:srgbClr val="000000"/>
              </a:solidFill>
              <a:latin typeface="Monaco"/>
            </a:endParaRPr>
          </a:p>
          <a:p>
            <a:r>
              <a:rPr lang="en-US" sz="2000" dirty="0">
                <a:solidFill>
                  <a:srgbClr val="8F5902"/>
                </a:solidFill>
                <a:latin typeface="Monaco"/>
              </a:rPr>
              <a:t>[</a:t>
            </a:r>
            <a:r>
              <a:rPr lang="en-US" sz="2000" dirty="0">
                <a:solidFill>
                  <a:srgbClr val="000000"/>
                </a:solidFill>
                <a:latin typeface="Monaco"/>
              </a:rPr>
              <a:t>root@datanode2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chown</a:t>
            </a:r>
            <a:r>
              <a:rPr lang="en-US" sz="2000" dirty="0">
                <a:solidFill>
                  <a:srgbClr val="000000"/>
                </a:solidFill>
                <a:latin typeface="Monaco"/>
              </a:rPr>
              <a:t> -R </a:t>
            </a:r>
            <a:r>
              <a:rPr lang="en-US" sz="2000" dirty="0" err="1">
                <a:solidFill>
                  <a:srgbClr val="000000"/>
                </a:solidFill>
                <a:latin typeface="Monaco"/>
              </a:rPr>
              <a:t>hadoop:hadoop</a:t>
            </a:r>
            <a:r>
              <a:rPr lang="en-US" sz="2000" dirty="0">
                <a:solidFill>
                  <a:srgbClr val="000000"/>
                </a:solidFill>
                <a:latin typeface="Monaco"/>
              </a:rPr>
              <a:t> /home/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hd_space</a:t>
            </a:r>
            <a:r>
              <a:rPr lang="en-US" sz="2000" dirty="0">
                <a:solidFill>
                  <a:srgbClr val="000000"/>
                </a:solidFill>
                <a:latin typeface="Monaco"/>
              </a:rPr>
              <a:t>/</a:t>
            </a:r>
          </a:p>
          <a:p>
            <a:r>
              <a:rPr lang="en-US" sz="2000" dirty="0">
                <a:solidFill>
                  <a:srgbClr val="8F5902"/>
                </a:solidFill>
                <a:latin typeface="Monaco"/>
              </a:rPr>
              <a:t>[</a:t>
            </a:r>
            <a:r>
              <a:rPr lang="en-US" sz="2000" dirty="0">
                <a:solidFill>
                  <a:srgbClr val="000000"/>
                </a:solidFill>
                <a:latin typeface="Monaco"/>
              </a:rPr>
              <a:t>root@datanode2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chown</a:t>
            </a:r>
            <a:r>
              <a:rPr lang="en-US" sz="2000" dirty="0">
                <a:solidFill>
                  <a:srgbClr val="000000"/>
                </a:solidFill>
                <a:latin typeface="Monaco"/>
              </a:rPr>
              <a:t> -R </a:t>
            </a:r>
            <a:r>
              <a:rPr lang="en-US" sz="2000" dirty="0" err="1">
                <a:solidFill>
                  <a:srgbClr val="000000"/>
                </a:solidFill>
                <a:latin typeface="Monaco"/>
              </a:rPr>
              <a:t>hadoop:hadoop</a:t>
            </a:r>
            <a:r>
              <a:rPr lang="en-US" sz="2000" dirty="0">
                <a:solidFill>
                  <a:srgbClr val="000000"/>
                </a:solidFill>
                <a:latin typeface="Monaco"/>
              </a:rPr>
              <a:t> /</a:t>
            </a:r>
            <a:r>
              <a:rPr lang="en-US" sz="2000" dirty="0" err="1">
                <a:solidFill>
                  <a:srgbClr val="000000"/>
                </a:solidFill>
                <a:latin typeface="Monaco"/>
              </a:rPr>
              <a:t>usr</a:t>
            </a:r>
            <a:r>
              <a:rPr lang="en-US" sz="2000" dirty="0">
                <a:solidFill>
                  <a:srgbClr val="000000"/>
                </a:solidFill>
                <a:latin typeface="Monaco"/>
              </a:rPr>
              <a:t>/hadoop-2.6.4</a:t>
            </a:r>
          </a:p>
        </p:txBody>
      </p:sp>
      <p:sp>
        <p:nvSpPr>
          <p:cNvPr id="5" name="矩形 4">
            <a:extLst>
              <a:ext uri="{FF2B5EF4-FFF2-40B4-BE49-F238E27FC236}">
                <a16:creationId xmlns:a16="http://schemas.microsoft.com/office/drawing/2014/main" id="{26CC91E0-43C4-467E-855D-4FA1F69FD57D}"/>
              </a:ext>
            </a:extLst>
          </p:cNvPr>
          <p:cNvSpPr/>
          <p:nvPr/>
        </p:nvSpPr>
        <p:spPr>
          <a:xfrm>
            <a:off x="983432" y="2721114"/>
            <a:ext cx="6096000" cy="707886"/>
          </a:xfrm>
          <a:prstGeom prst="rect">
            <a:avLst/>
          </a:prstGeom>
        </p:spPr>
        <p:txBody>
          <a:bodyPr>
            <a:spAutoFit/>
          </a:bodyPr>
          <a:lstStyle/>
          <a:p>
            <a:r>
              <a:rPr lang="en-US" sz="2000" dirty="0">
                <a:solidFill>
                  <a:srgbClr val="8F5902"/>
                </a:solidFill>
                <a:latin typeface="Monaco"/>
              </a:rPr>
              <a:t>[</a:t>
            </a:r>
            <a:r>
              <a:rPr lang="en-US" sz="2000" dirty="0">
                <a:solidFill>
                  <a:srgbClr val="000000"/>
                </a:solidFill>
                <a:latin typeface="Monaco"/>
              </a:rPr>
              <a:t>root@datanode1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 /</a:t>
            </a:r>
            <a:r>
              <a:rPr lang="en-US" sz="2000" dirty="0" err="1">
                <a:solidFill>
                  <a:srgbClr val="000000"/>
                </a:solidFill>
                <a:latin typeface="Monaco"/>
              </a:rPr>
              <a:t>etc</a:t>
            </a:r>
            <a:r>
              <a:rPr lang="en-US" sz="2000" dirty="0">
                <a:solidFill>
                  <a:srgbClr val="000000"/>
                </a:solidFill>
                <a:latin typeface="Monaco"/>
              </a:rPr>
              <a:t>/profile</a:t>
            </a:r>
          </a:p>
          <a:p>
            <a:r>
              <a:rPr lang="en-US" sz="2000" dirty="0">
                <a:solidFill>
                  <a:srgbClr val="8F5902"/>
                </a:solidFill>
                <a:latin typeface="Monaco"/>
              </a:rPr>
              <a:t>[</a:t>
            </a:r>
            <a:r>
              <a:rPr lang="en-US" sz="2000" dirty="0">
                <a:solidFill>
                  <a:srgbClr val="000000"/>
                </a:solidFill>
                <a:latin typeface="Monaco"/>
              </a:rPr>
              <a:t>root@datanode2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 /</a:t>
            </a:r>
            <a:r>
              <a:rPr lang="en-US" sz="2000" dirty="0" err="1">
                <a:solidFill>
                  <a:srgbClr val="000000"/>
                </a:solidFill>
                <a:latin typeface="Monaco"/>
              </a:rPr>
              <a:t>etc</a:t>
            </a:r>
            <a:r>
              <a:rPr lang="en-US" sz="2000" dirty="0">
                <a:solidFill>
                  <a:srgbClr val="000000"/>
                </a:solidFill>
                <a:latin typeface="Monaco"/>
              </a:rPr>
              <a:t>/profile</a:t>
            </a:r>
          </a:p>
        </p:txBody>
      </p:sp>
    </p:spTree>
    <p:extLst>
      <p:ext uri="{BB962C8B-B14F-4D97-AF65-F5344CB8AC3E}">
        <p14:creationId xmlns:p14="http://schemas.microsoft.com/office/powerpoint/2010/main" val="33516784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建立分布式集群</a:t>
            </a:r>
          </a:p>
        </p:txBody>
      </p:sp>
      <p:sp>
        <p:nvSpPr>
          <p:cNvPr id="3" name="Rectangle 3"/>
          <p:cNvSpPr txBox="1">
            <a:spLocks noChangeArrowheads="1"/>
          </p:cNvSpPr>
          <p:nvPr/>
        </p:nvSpPr>
        <p:spPr>
          <a:xfrm>
            <a:off x="551384" y="1124744"/>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启动</a:t>
            </a:r>
            <a:r>
              <a:rPr lang="en-US" altLang="zh-CN" sz="2400" dirty="0">
                <a:solidFill>
                  <a:prstClr val="black"/>
                </a:solidFill>
                <a:latin typeface="微软雅黑 "/>
                <a:ea typeface="微软雅黑" panose="020B0503020204020204" pitchFamily="34" charset="-122"/>
              </a:rPr>
              <a:t>Hadoop</a:t>
            </a: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用</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用户登录主节点</a:t>
            </a:r>
            <a:r>
              <a:rPr lang="en-US" altLang="zh-CN" sz="2400" dirty="0" err="1">
                <a:solidFill>
                  <a:prstClr val="black"/>
                </a:solidFill>
                <a:latin typeface="微软雅黑 "/>
                <a:ea typeface="微软雅黑" panose="020B0503020204020204" pitchFamily="34" charset="-122"/>
              </a:rPr>
              <a:t>namenode</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首次运行</a:t>
            </a:r>
            <a:r>
              <a:rPr lang="en-US" altLang="zh-CN" sz="2400" dirty="0">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需要先格式化主节点</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输入 </a:t>
            </a:r>
            <a:r>
              <a:rPr lang="en-US" altLang="zh-CN" sz="2400" dirty="0">
                <a:solidFill>
                  <a:prstClr val="black"/>
                </a:solidFill>
                <a:latin typeface="微软雅黑 "/>
                <a:ea typeface="微软雅黑" panose="020B0503020204020204" pitchFamily="34" charset="-122"/>
              </a:rPr>
              <a:t>sbin/start-all.sh </a:t>
            </a:r>
            <a:r>
              <a:rPr lang="zh-CN" altLang="en-US" sz="2400" dirty="0">
                <a:solidFill>
                  <a:prstClr val="black"/>
                </a:solidFill>
                <a:latin typeface="微软雅黑 "/>
                <a:ea typeface="微软雅黑" panose="020B0503020204020204" pitchFamily="34" charset="-122"/>
              </a:rPr>
              <a:t>命令启动</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的各个监护进程</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输入</a:t>
            </a:r>
            <a:r>
              <a:rPr lang="en-US" altLang="zh-CN" sz="2400" dirty="0">
                <a:solidFill>
                  <a:prstClr val="black"/>
                </a:solidFill>
                <a:latin typeface="微软雅黑 "/>
                <a:ea typeface="微软雅黑" panose="020B0503020204020204" pitchFamily="34" charset="-122"/>
              </a:rPr>
              <a:t>sbin/stop-all.sh</a:t>
            </a:r>
            <a:r>
              <a:rPr lang="zh-CN" altLang="en-US" sz="2400" dirty="0">
                <a:solidFill>
                  <a:prstClr val="black"/>
                </a:solidFill>
                <a:latin typeface="微软雅黑 "/>
                <a:ea typeface="微软雅黑" panose="020B0503020204020204" pitchFamily="34" charset="-122"/>
              </a:rPr>
              <a:t> 可以关闭</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的各个监护进程</a:t>
            </a: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8E5D3AE0-2B17-449F-AF62-94A69631594D}"/>
              </a:ext>
            </a:extLst>
          </p:cNvPr>
          <p:cNvSpPr/>
          <p:nvPr/>
        </p:nvSpPr>
        <p:spPr>
          <a:xfrm>
            <a:off x="767408" y="3228945"/>
            <a:ext cx="5766387" cy="400110"/>
          </a:xfrm>
          <a:prstGeom prst="rect">
            <a:avLst/>
          </a:prstGeom>
        </p:spPr>
        <p:txBody>
          <a:bodyPr wrap="none">
            <a:spAutoFit/>
          </a:bodyPr>
          <a:lstStyle/>
          <a:p>
            <a:r>
              <a:rPr lang="en-US" sz="2000" dirty="0">
                <a:solidFill>
                  <a:srgbClr val="8F5902"/>
                </a:solidFill>
                <a:latin typeface="Monaco"/>
              </a:rPr>
              <a:t>[</a:t>
            </a:r>
            <a:r>
              <a:rPr lang="en-US" sz="2000" dirty="0" err="1">
                <a:solidFill>
                  <a:srgbClr val="000000"/>
                </a:solidFill>
                <a:latin typeface="Monaco"/>
              </a:rPr>
              <a:t>hadoop@namenode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bin/</a:t>
            </a:r>
            <a:r>
              <a:rPr lang="en-US" sz="2000" dirty="0" err="1">
                <a:solidFill>
                  <a:srgbClr val="000000"/>
                </a:solidFill>
                <a:latin typeface="Monaco"/>
              </a:rPr>
              <a:t>hdfs</a:t>
            </a:r>
            <a:r>
              <a:rPr lang="en-US" sz="2000" dirty="0">
                <a:solidFill>
                  <a:srgbClr val="000000"/>
                </a:solidFill>
                <a:latin typeface="Monaco"/>
              </a:rPr>
              <a:t> </a:t>
            </a:r>
            <a:r>
              <a:rPr lang="en-US" sz="2000" dirty="0" err="1">
                <a:solidFill>
                  <a:srgbClr val="000000"/>
                </a:solidFill>
                <a:latin typeface="Monaco"/>
              </a:rPr>
              <a:t>namenode</a:t>
            </a:r>
            <a:r>
              <a:rPr lang="en-US" sz="2000" dirty="0">
                <a:solidFill>
                  <a:srgbClr val="000000"/>
                </a:solidFill>
                <a:latin typeface="Monaco"/>
              </a:rPr>
              <a:t> -format</a:t>
            </a:r>
          </a:p>
        </p:txBody>
      </p:sp>
    </p:spTree>
    <p:extLst>
      <p:ext uri="{BB962C8B-B14F-4D97-AF65-F5344CB8AC3E}">
        <p14:creationId xmlns:p14="http://schemas.microsoft.com/office/powerpoint/2010/main" val="21034879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建立分布式集群</a:t>
            </a:r>
          </a:p>
        </p:txBody>
      </p:sp>
      <p:sp>
        <p:nvSpPr>
          <p:cNvPr id="3" name="Rectangle 3"/>
          <p:cNvSpPr txBox="1">
            <a:spLocks noChangeArrowheads="1"/>
          </p:cNvSpPr>
          <p:nvPr/>
        </p:nvSpPr>
        <p:spPr>
          <a:xfrm>
            <a:off x="479376" y="1124744"/>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启动</a:t>
            </a:r>
            <a:r>
              <a:rPr lang="en-US" altLang="zh-CN" sz="2400" dirty="0">
                <a:solidFill>
                  <a:prstClr val="black"/>
                </a:solidFill>
                <a:latin typeface="微软雅黑 "/>
                <a:ea typeface="微软雅黑" panose="020B0503020204020204" pitchFamily="34" charset="-122"/>
              </a:rPr>
              <a:t>Hadoop</a:t>
            </a: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输入 </a:t>
            </a:r>
            <a:r>
              <a:rPr lang="en-US" altLang="zh-CN" sz="2400" dirty="0" err="1">
                <a:solidFill>
                  <a:prstClr val="black"/>
                </a:solidFill>
                <a:latin typeface="微软雅黑 "/>
                <a:ea typeface="微软雅黑" panose="020B0503020204020204" pitchFamily="34" charset="-122"/>
              </a:rPr>
              <a:t>jps</a:t>
            </a:r>
            <a:r>
              <a:rPr lang="en-US" altLang="zh-CN" sz="2400" dirty="0">
                <a:solidFill>
                  <a:prstClr val="black"/>
                </a:solidFill>
                <a:latin typeface="微软雅黑 "/>
                <a:ea typeface="微软雅黑" panose="020B0503020204020204" pitchFamily="34" charset="-122"/>
              </a:rPr>
              <a:t> </a:t>
            </a:r>
            <a:r>
              <a:rPr lang="zh-CN" altLang="en-US" sz="2400" dirty="0">
                <a:solidFill>
                  <a:prstClr val="black"/>
                </a:solidFill>
                <a:latin typeface="微软雅黑 "/>
                <a:ea typeface="微软雅黑" panose="020B0503020204020204" pitchFamily="34" charset="-122"/>
              </a:rPr>
              <a:t>命令查看</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是否配置和启动成功</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r>
              <a:rPr lang="en-US" altLang="zh-CN" sz="2400" dirty="0">
                <a:solidFill>
                  <a:prstClr val="black"/>
                </a:solidFill>
                <a:latin typeface="微软雅黑 "/>
                <a:ea typeface="微软雅黑" panose="020B0503020204020204" pitchFamily="34" charset="-122"/>
              </a:rPr>
              <a:t>           </a:t>
            </a:r>
            <a:r>
              <a:rPr lang="en-US" altLang="zh-CN" sz="2400" dirty="0" err="1">
                <a:solidFill>
                  <a:prstClr val="black"/>
                </a:solidFill>
                <a:latin typeface="微软雅黑 "/>
                <a:ea typeface="微软雅黑" panose="020B0503020204020204" pitchFamily="34" charset="-122"/>
              </a:rPr>
              <a:t>namenode</a:t>
            </a:r>
            <a:r>
              <a:rPr lang="en-US" altLang="zh-CN" sz="2400" dirty="0">
                <a:solidFill>
                  <a:prstClr val="black"/>
                </a:solidFill>
                <a:latin typeface="微软雅黑 "/>
                <a:ea typeface="微软雅黑" panose="020B0503020204020204" pitchFamily="34" charset="-122"/>
              </a:rPr>
              <a:t>                        datanode1                     datanode2</a:t>
            </a:r>
          </a:p>
        </p:txBody>
      </p:sp>
      <p:pic>
        <p:nvPicPr>
          <p:cNvPr id="6" name="图片 5">
            <a:extLst>
              <a:ext uri="{FF2B5EF4-FFF2-40B4-BE49-F238E27FC236}">
                <a16:creationId xmlns:a16="http://schemas.microsoft.com/office/drawing/2014/main" id="{12A797E0-119D-4581-849B-D4532B35C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113" y="3910653"/>
            <a:ext cx="2095599" cy="998306"/>
          </a:xfrm>
          <a:prstGeom prst="rect">
            <a:avLst/>
          </a:prstGeom>
        </p:spPr>
      </p:pic>
      <p:pic>
        <p:nvPicPr>
          <p:cNvPr id="9" name="图片 8">
            <a:extLst>
              <a:ext uri="{FF2B5EF4-FFF2-40B4-BE49-F238E27FC236}">
                <a16:creationId xmlns:a16="http://schemas.microsoft.com/office/drawing/2014/main" id="{17341DC0-6D26-4AEA-ABC8-71D1681E7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927" y="3933056"/>
            <a:ext cx="2080440" cy="998307"/>
          </a:xfrm>
          <a:prstGeom prst="rect">
            <a:avLst/>
          </a:prstGeom>
        </p:spPr>
      </p:pic>
      <p:pic>
        <p:nvPicPr>
          <p:cNvPr id="12" name="图片 11">
            <a:extLst>
              <a:ext uri="{FF2B5EF4-FFF2-40B4-BE49-F238E27FC236}">
                <a16:creationId xmlns:a16="http://schemas.microsoft.com/office/drawing/2014/main" id="{11EDB680-F882-4DF2-8A7E-7BCFD5406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8913" y="3933056"/>
            <a:ext cx="2095599" cy="998306"/>
          </a:xfrm>
          <a:prstGeom prst="rect">
            <a:avLst/>
          </a:prstGeom>
        </p:spPr>
      </p:pic>
    </p:spTree>
    <p:extLst>
      <p:ext uri="{BB962C8B-B14F-4D97-AF65-F5344CB8AC3E}">
        <p14:creationId xmlns:p14="http://schemas.microsoft.com/office/powerpoint/2010/main" val="6827222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建立分布式集群</a:t>
            </a:r>
          </a:p>
        </p:txBody>
      </p:sp>
      <p:sp>
        <p:nvSpPr>
          <p:cNvPr id="3" name="Rectangle 3"/>
          <p:cNvSpPr txBox="1">
            <a:spLocks noChangeArrowheads="1"/>
          </p:cNvSpPr>
          <p:nvPr/>
        </p:nvSpPr>
        <p:spPr>
          <a:xfrm>
            <a:off x="623392" y="980728"/>
            <a:ext cx="11953328"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登录前端验证</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登录：</a:t>
            </a:r>
            <a:r>
              <a:rPr lang="en-US" altLang="zh-CN" sz="2400" dirty="0">
                <a:solidFill>
                  <a:prstClr val="black"/>
                </a:solidFill>
                <a:latin typeface="微软雅黑 "/>
                <a:ea typeface="微软雅黑" panose="020B0503020204020204" pitchFamily="34" charset="-122"/>
                <a:hlinkClick r:id="rId3"/>
              </a:rPr>
              <a:t>http://192.168.137.130:50070/dfshealth.jsp</a:t>
            </a:r>
            <a:r>
              <a:rPr lang="zh-CN" altLang="en-US" sz="2400" dirty="0">
                <a:solidFill>
                  <a:prstClr val="black"/>
                </a:solidFill>
                <a:latin typeface="微软雅黑 "/>
                <a:ea typeface="微软雅黑" panose="020B0503020204020204" pitchFamily="34" charset="-122"/>
              </a:rPr>
              <a:t>查看主节点的启动状态</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192.168.137.130</a:t>
            </a:r>
            <a:r>
              <a:rPr lang="zh-CN" altLang="en-US" sz="2400" dirty="0">
                <a:solidFill>
                  <a:prstClr val="black"/>
                </a:solidFill>
                <a:latin typeface="微软雅黑 "/>
                <a:ea typeface="微软雅黑" panose="020B0503020204020204" pitchFamily="34" charset="-122"/>
              </a:rPr>
              <a:t>为主节点的</a:t>
            </a:r>
            <a:r>
              <a:rPr lang="en-US" altLang="zh-CN" sz="2400" dirty="0" err="1">
                <a:solidFill>
                  <a:prstClr val="black"/>
                </a:solidFill>
                <a:latin typeface="微软雅黑 "/>
                <a:ea typeface="微软雅黑" panose="020B0503020204020204" pitchFamily="34" charset="-122"/>
              </a:rPr>
              <a:t>ip</a:t>
            </a:r>
            <a:r>
              <a:rPr lang="zh-CN" altLang="en-US" sz="2400" dirty="0">
                <a:solidFill>
                  <a:prstClr val="black"/>
                </a:solidFill>
                <a:latin typeface="微软雅黑 "/>
                <a:ea typeface="微软雅黑" panose="020B0503020204020204" pitchFamily="34" charset="-122"/>
              </a:rPr>
              <a:t>地址</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可以看到主节点目前是活跃状态</a:t>
            </a:r>
            <a:endParaRPr lang="en-US" altLang="zh-CN" sz="2400" dirty="0">
              <a:solidFill>
                <a:prstClr val="black"/>
              </a:solidFill>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A09EC653-5F55-49E4-8F6B-56E5861D5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434" y="2952631"/>
            <a:ext cx="7102455" cy="2773920"/>
          </a:xfrm>
          <a:prstGeom prst="rect">
            <a:avLst/>
          </a:prstGeom>
        </p:spPr>
      </p:pic>
    </p:spTree>
    <p:extLst>
      <p:ext uri="{BB962C8B-B14F-4D97-AF65-F5344CB8AC3E}">
        <p14:creationId xmlns:p14="http://schemas.microsoft.com/office/powerpoint/2010/main" val="1549808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建立分布式集群</a:t>
            </a:r>
          </a:p>
        </p:txBody>
      </p:sp>
      <p:sp>
        <p:nvSpPr>
          <p:cNvPr id="3" name="Rectangle 3"/>
          <p:cNvSpPr txBox="1">
            <a:spLocks noChangeArrowheads="1"/>
          </p:cNvSpPr>
          <p:nvPr/>
        </p:nvSpPr>
        <p:spPr>
          <a:xfrm>
            <a:off x="551384" y="1068016"/>
            <a:ext cx="11953328"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登录前端验证</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pic>
        <p:nvPicPr>
          <p:cNvPr id="7" name="图片 6">
            <a:extLst>
              <a:ext uri="{FF2B5EF4-FFF2-40B4-BE49-F238E27FC236}">
                <a16:creationId xmlns:a16="http://schemas.microsoft.com/office/drawing/2014/main" id="{29979E2A-0323-40ED-9B02-4EFA8BCB3481}"/>
              </a:ext>
            </a:extLst>
          </p:cNvPr>
          <p:cNvPicPr>
            <a:picLocks noChangeAspect="1"/>
          </p:cNvPicPr>
          <p:nvPr/>
        </p:nvPicPr>
        <p:blipFill rotWithShape="1">
          <a:blip r:embed="rId3">
            <a:extLst>
              <a:ext uri="{28A0092B-C50C-407E-A947-70E740481C1C}">
                <a14:useLocalDpi xmlns:a14="http://schemas.microsoft.com/office/drawing/2010/main" val="0"/>
              </a:ext>
            </a:extLst>
          </a:blip>
          <a:srcRect t="1807"/>
          <a:stretch/>
        </p:blipFill>
        <p:spPr>
          <a:xfrm>
            <a:off x="1991544" y="2060848"/>
            <a:ext cx="7632848" cy="3791272"/>
          </a:xfrm>
          <a:prstGeom prst="rect">
            <a:avLst/>
          </a:prstGeom>
        </p:spPr>
      </p:pic>
    </p:spTree>
    <p:extLst>
      <p:ext uri="{BB962C8B-B14F-4D97-AF65-F5344CB8AC3E}">
        <p14:creationId xmlns:p14="http://schemas.microsoft.com/office/powerpoint/2010/main" val="18012767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建立分布式集群</a:t>
            </a:r>
          </a:p>
        </p:txBody>
      </p:sp>
      <p:sp>
        <p:nvSpPr>
          <p:cNvPr id="3" name="Rectangle 3"/>
          <p:cNvSpPr txBox="1">
            <a:spLocks noChangeArrowheads="1"/>
          </p:cNvSpPr>
          <p:nvPr/>
        </p:nvSpPr>
        <p:spPr>
          <a:xfrm>
            <a:off x="623392" y="1154395"/>
            <a:ext cx="11953328"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登录前端验证</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登录：</a:t>
            </a:r>
            <a:r>
              <a:rPr lang="en-US" altLang="zh-CN" sz="2400" dirty="0">
                <a:solidFill>
                  <a:prstClr val="black"/>
                </a:solidFill>
                <a:latin typeface="微软雅黑 "/>
                <a:ea typeface="微软雅黑" panose="020B0503020204020204" pitchFamily="34" charset="-122"/>
                <a:hlinkClick r:id="rId3"/>
              </a:rPr>
              <a:t>http://192.168.137.130:8088/cluster</a:t>
            </a:r>
            <a:r>
              <a:rPr lang="en-US" altLang="zh-CN" sz="2400" dirty="0">
                <a:solidFill>
                  <a:prstClr val="black"/>
                </a:solidFill>
                <a:latin typeface="微软雅黑 "/>
                <a:ea typeface="微软雅黑" panose="020B0503020204020204" pitchFamily="34" charset="-122"/>
              </a:rPr>
              <a:t> </a:t>
            </a:r>
            <a:r>
              <a:rPr lang="zh-CN" altLang="en-US" sz="2400" dirty="0">
                <a:solidFill>
                  <a:prstClr val="black"/>
                </a:solidFill>
                <a:latin typeface="微软雅黑 "/>
                <a:ea typeface="微软雅黑" panose="020B0503020204020204" pitchFamily="34" charset="-122"/>
              </a:rPr>
              <a:t>查看集群信息</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pic>
        <p:nvPicPr>
          <p:cNvPr id="6" name="图片 5">
            <a:extLst>
              <a:ext uri="{FF2B5EF4-FFF2-40B4-BE49-F238E27FC236}">
                <a16:creationId xmlns:a16="http://schemas.microsoft.com/office/drawing/2014/main" id="{65E6D96B-6367-47EC-81F6-9C4F1333F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504" y="2893968"/>
            <a:ext cx="9477004" cy="2713541"/>
          </a:xfrm>
          <a:prstGeom prst="rect">
            <a:avLst/>
          </a:prstGeom>
        </p:spPr>
      </p:pic>
    </p:spTree>
    <p:extLst>
      <p:ext uri="{BB962C8B-B14F-4D97-AF65-F5344CB8AC3E}">
        <p14:creationId xmlns:p14="http://schemas.microsoft.com/office/powerpoint/2010/main" val="25468874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86672" y="980728"/>
            <a:ext cx="2492990" cy="400110"/>
          </a:xfrm>
          <a:prstGeom prst="rect">
            <a:avLst/>
          </a:prstGeom>
        </p:spPr>
        <p:txBody>
          <a:bodyPr wrap="none">
            <a:spAutoFit/>
          </a:bodyPr>
          <a:lstStyle/>
          <a:p>
            <a:pPr algn="ctr"/>
            <a:r>
              <a:rPr lang="zh-CN" altLang="en-US" sz="2000" b="1" dirty="0">
                <a:solidFill>
                  <a:srgbClr val="2965AB"/>
                </a:solidFill>
                <a:latin typeface="Microsoft YaHei Light" panose="020B0502040204020203" pitchFamily="34" charset="-122"/>
                <a:ea typeface="Microsoft YaHei Light" panose="020B0502040204020203" pitchFamily="34" charset="-122"/>
                <a:cs typeface="Microsoft YaHei Light" panose="020B0502040204020203" pitchFamily="34" charset="-122"/>
              </a:rPr>
              <a:t>扫描二维码发现更多</a:t>
            </a:r>
          </a:p>
        </p:txBody>
      </p:sp>
      <p:sp>
        <p:nvSpPr>
          <p:cNvPr id="7" name="矩形 6"/>
          <p:cNvSpPr/>
          <p:nvPr/>
        </p:nvSpPr>
        <p:spPr>
          <a:xfrm>
            <a:off x="3222092" y="4869160"/>
            <a:ext cx="1620957" cy="338554"/>
          </a:xfrm>
          <a:prstGeom prst="rect">
            <a:avLst/>
          </a:prstGeom>
        </p:spPr>
        <p:txBody>
          <a:bodyPr wrap="none">
            <a:spAutoFit/>
          </a:bodyPr>
          <a:lstStyle/>
          <a:p>
            <a:pPr algn="ctr"/>
            <a:r>
              <a:rPr lang="zh-CN" altLang="en-US" sz="1600" b="1" dirty="0">
                <a:solidFill>
                  <a:schemeClr val="tx1">
                    <a:lumMod val="65000"/>
                    <a:lumOff val="35000"/>
                  </a:schemeClr>
                </a:solidFill>
                <a:latin typeface="Microsoft YaHei Light" panose="020B0502040204020203" pitchFamily="34" charset="-122"/>
                <a:ea typeface="Microsoft YaHei Light" panose="020B0502040204020203" pitchFamily="34" charset="-122"/>
              </a:rPr>
              <a:t>数据酷客公众号</a:t>
            </a:r>
          </a:p>
        </p:txBody>
      </p:sp>
      <p:sp>
        <p:nvSpPr>
          <p:cNvPr id="8" name="矩形 7"/>
          <p:cNvSpPr/>
          <p:nvPr/>
        </p:nvSpPr>
        <p:spPr>
          <a:xfrm>
            <a:off x="7523552" y="4869160"/>
            <a:ext cx="1415772" cy="338554"/>
          </a:xfrm>
          <a:prstGeom prst="rect">
            <a:avLst/>
          </a:prstGeom>
        </p:spPr>
        <p:txBody>
          <a:bodyPr wrap="none">
            <a:spAutoFit/>
          </a:bodyPr>
          <a:lstStyle/>
          <a:p>
            <a:pPr algn="ctr"/>
            <a:r>
              <a:rPr lang="zh-CN" altLang="en-US" sz="1600" b="1" dirty="0">
                <a:solidFill>
                  <a:schemeClr val="tx1">
                    <a:lumMod val="65000"/>
                    <a:lumOff val="35000"/>
                  </a:schemeClr>
                </a:solidFill>
                <a:latin typeface="Microsoft YaHei Light" panose="020B0502040204020203" pitchFamily="34" charset="-122"/>
                <a:ea typeface="Microsoft YaHei Light" panose="020B0502040204020203" pitchFamily="34" charset="-122"/>
              </a:rPr>
              <a:t>数据酷客官网</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2410" y="1988840"/>
            <a:ext cx="2880320" cy="288032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4072" y="1920738"/>
            <a:ext cx="2952328" cy="29523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的发展历程</a:t>
            </a:r>
          </a:p>
        </p:txBody>
      </p:sp>
      <p:sp>
        <p:nvSpPr>
          <p:cNvPr id="5" name="文本框 4"/>
          <p:cNvSpPr txBox="1"/>
          <p:nvPr/>
        </p:nvSpPr>
        <p:spPr>
          <a:xfrm>
            <a:off x="551384" y="718209"/>
            <a:ext cx="11429732" cy="10618291"/>
          </a:xfrm>
          <a:prstGeom prst="rect">
            <a:avLst/>
          </a:prstGeom>
          <a:noFill/>
        </p:spPr>
        <p:txBody>
          <a:bodyPr wrap="none" rtlCol="0">
            <a:spAutoFit/>
          </a:bodyPr>
          <a:lstStyle/>
          <a:p>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2007</a:t>
            </a:r>
            <a:r>
              <a:rPr lang="zh-CN" altLang="en-US" sz="2400" dirty="0">
                <a:latin typeface="Microsoft YaHei" panose="020B0503020204020204" pitchFamily="34" charset="-122"/>
                <a:ea typeface="Microsoft YaHei" panose="020B0503020204020204" pitchFamily="34" charset="-122"/>
              </a:rPr>
              <a:t>年，雅虎能够在</a:t>
            </a:r>
            <a:r>
              <a:rPr lang="en-US" altLang="zh-CN" sz="2400" dirty="0">
                <a:latin typeface="Microsoft YaHei" panose="020B0503020204020204" pitchFamily="34" charset="-122"/>
                <a:ea typeface="Microsoft YaHei" panose="020B0503020204020204" pitchFamily="34" charset="-122"/>
              </a:rPr>
              <a:t>1000</a:t>
            </a:r>
            <a:r>
              <a:rPr lang="zh-CN" altLang="en-US" sz="2400" dirty="0">
                <a:latin typeface="Microsoft YaHei" panose="020B0503020204020204" pitchFamily="34" charset="-122"/>
                <a:ea typeface="Microsoft YaHei" panose="020B0503020204020204" pitchFamily="34" charset="-122"/>
              </a:rPr>
              <a:t>个节点集群上使用</a:t>
            </a:r>
            <a:r>
              <a:rPr lang="en-US" altLang="zh-CN" sz="2400" dirty="0">
                <a:latin typeface="Microsoft YaHei" panose="020B0503020204020204" pitchFamily="34" charset="-122"/>
                <a:ea typeface="Microsoft YaHei" panose="020B0503020204020204" pitchFamily="34" charset="-122"/>
              </a:rPr>
              <a:t>Hadoop</a:t>
            </a: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2008</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成为 </a:t>
            </a:r>
            <a:r>
              <a:rPr lang="en-US" altLang="zh-CN" sz="2400" dirty="0">
                <a:latin typeface="Microsoft YaHei" panose="020B0503020204020204" pitchFamily="34" charset="-122"/>
                <a:ea typeface="Microsoft YaHei" panose="020B0503020204020204" pitchFamily="34" charset="-122"/>
              </a:rPr>
              <a:t>Apache</a:t>
            </a:r>
            <a:r>
              <a:rPr lang="zh-CN" altLang="en-US" sz="2400" dirty="0">
                <a:latin typeface="Microsoft YaHei" panose="020B0503020204020204" pitchFamily="34" charset="-122"/>
                <a:ea typeface="Microsoft YaHei" panose="020B0503020204020204" pitchFamily="34" charset="-122"/>
              </a:rPr>
              <a:t>软件基金会的开源项目</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2008</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Apache</a:t>
            </a:r>
            <a:r>
              <a:rPr lang="zh-CN" altLang="en-US" sz="2400" dirty="0">
                <a:latin typeface="Microsoft YaHei" panose="020B0503020204020204" pitchFamily="34" charset="-122"/>
                <a:ea typeface="Microsoft YaHei" panose="020B0503020204020204" pitchFamily="34" charset="-122"/>
              </a:rPr>
              <a:t>成功在</a:t>
            </a:r>
            <a:r>
              <a:rPr lang="en-US" altLang="zh-CN" sz="2400" dirty="0">
                <a:latin typeface="Microsoft YaHei" panose="020B0503020204020204" pitchFamily="34" charset="-122"/>
                <a:ea typeface="Microsoft YaHei" panose="020B0503020204020204" pitchFamily="34" charset="-122"/>
              </a:rPr>
              <a:t>4000</a:t>
            </a:r>
            <a:r>
              <a:rPr lang="zh-CN" altLang="en-US" sz="2400" dirty="0">
                <a:latin typeface="Microsoft YaHei" panose="020B0503020204020204" pitchFamily="34" charset="-122"/>
                <a:ea typeface="Microsoft YaHei" panose="020B0503020204020204" pitchFamily="34" charset="-122"/>
              </a:rPr>
              <a:t>个节点集群上使用</a:t>
            </a:r>
            <a:r>
              <a:rPr lang="en-US" altLang="zh-CN" sz="2400" dirty="0">
                <a:latin typeface="Microsoft YaHei" panose="020B0503020204020204" pitchFamily="34" charset="-122"/>
                <a:ea typeface="Microsoft YaHei" panose="020B0503020204020204" pitchFamily="34" charset="-122"/>
              </a:rPr>
              <a:t>Hadoop</a:t>
            </a: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2009</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17</a:t>
            </a:r>
            <a:r>
              <a:rPr lang="zh-CN" altLang="en-US" sz="2400" dirty="0">
                <a:latin typeface="Microsoft YaHei" panose="020B0503020204020204" pitchFamily="34" charset="-122"/>
                <a:ea typeface="Microsoft YaHei" panose="020B0503020204020204" pitchFamily="34" charset="-122"/>
              </a:rPr>
              <a:t>个小时内成功处理了数十亿次搜索和索引了数百万个网页</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2011</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Apache Hadoop</a:t>
            </a:r>
            <a:r>
              <a:rPr lang="zh-CN" altLang="en-US" sz="2400" dirty="0">
                <a:latin typeface="Microsoft YaHei" panose="020B0503020204020204" pitchFamily="34" charset="-122"/>
                <a:ea typeface="Microsoft YaHei" panose="020B0503020204020204" pitchFamily="34" charset="-122"/>
              </a:rPr>
              <a:t>发布了</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版本</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endParaRPr lang="en-US"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dirty="0">
              <a:latin typeface="Microsoft YaHei" panose="020B0503020204020204" pitchFamily="34" charset="-122"/>
              <a:ea typeface="Microsoft YaHei" panose="020B0503020204020204" pitchFamily="34" charset="-122"/>
            </a:endParaRPr>
          </a:p>
          <a:p>
            <a:pPr>
              <a:buClr>
                <a:srgbClr val="0070C0"/>
              </a:buClr>
            </a:pPr>
            <a:r>
              <a:rPr lang="en-US" altLang="zh-CN"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的作用</a:t>
            </a:r>
          </a:p>
        </p:txBody>
      </p:sp>
      <p:sp>
        <p:nvSpPr>
          <p:cNvPr id="5" name="文本框 4"/>
          <p:cNvSpPr txBox="1"/>
          <p:nvPr/>
        </p:nvSpPr>
        <p:spPr>
          <a:xfrm>
            <a:off x="479376" y="1340768"/>
            <a:ext cx="10379765" cy="4893647"/>
          </a:xfrm>
          <a:prstGeom prst="rect">
            <a:avLst/>
          </a:prstGeom>
          <a:noFill/>
        </p:spPr>
        <p:txBody>
          <a:bodyPr wrap="none" rtlCol="0">
            <a:spAutoFit/>
          </a:bodyPr>
          <a:lstStyle/>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可处理海量数据量：数据量已经从</a:t>
            </a:r>
            <a:r>
              <a:rPr lang="en-US" altLang="zh-CN" sz="2400" dirty="0">
                <a:latin typeface="Microsoft YaHei" panose="020B0503020204020204" pitchFamily="34" charset="-122"/>
                <a:ea typeface="Microsoft YaHei" panose="020B0503020204020204" pitchFamily="34" charset="-122"/>
              </a:rPr>
              <a:t>TB</a:t>
            </a:r>
            <a:r>
              <a:rPr lang="zh-CN" altLang="en-US" sz="2400" dirty="0">
                <a:latin typeface="Microsoft YaHei" panose="020B0503020204020204" pitchFamily="34" charset="-122"/>
                <a:ea typeface="Microsoft YaHei" panose="020B0503020204020204" pitchFamily="34" charset="-122"/>
              </a:rPr>
              <a:t>级别跃升到</a:t>
            </a:r>
            <a:r>
              <a:rPr lang="en-US" altLang="zh-CN" sz="2400" dirty="0">
                <a:latin typeface="Microsoft YaHei" panose="020B0503020204020204" pitchFamily="34" charset="-122"/>
                <a:ea typeface="Microsoft YaHei" panose="020B0503020204020204" pitchFamily="34" charset="-122"/>
              </a:rPr>
              <a:t>PB </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EB</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ZB</a:t>
            </a:r>
            <a:r>
              <a:rPr lang="zh-CN" altLang="en-US" sz="2400" dirty="0">
                <a:latin typeface="Microsoft YaHei" panose="020B0503020204020204" pitchFamily="34" charset="-122"/>
                <a:ea typeface="Microsoft YaHei" panose="020B0503020204020204" pitchFamily="34" charset="-122"/>
              </a:rPr>
              <a:t>级别</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可处理繁多的数据类型：数据类型包括文本、网页、语音、图片、视频等</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可进行数据分析：海量数据价值密度低，</a:t>
            </a: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需要对海量数据进行分析处理，提取有价值信息</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处理速度快、时效高：</a:t>
            </a: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可以高效储存管理和分析数据</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的特点</a:t>
            </a:r>
          </a:p>
        </p:txBody>
      </p:sp>
      <p:sp>
        <p:nvSpPr>
          <p:cNvPr id="5" name="文本框 4"/>
          <p:cNvSpPr txBox="1"/>
          <p:nvPr/>
        </p:nvSpPr>
        <p:spPr>
          <a:xfrm>
            <a:off x="555700" y="980728"/>
            <a:ext cx="9583586" cy="3785652"/>
          </a:xfrm>
          <a:prstGeom prst="rect">
            <a:avLst/>
          </a:prstGeom>
          <a:noFill/>
        </p:spPr>
        <p:txBody>
          <a:bodyPr wrap="none" rtlCol="0">
            <a:spAutoFit/>
          </a:bodyPr>
          <a:lstStyle/>
          <a:p>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开源：</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Apache Hadoop</a:t>
            </a:r>
            <a:r>
              <a:rPr lang="zh-CN" altLang="en-US" sz="2400" dirty="0">
                <a:latin typeface="Microsoft YaHei" panose="020B0503020204020204" pitchFamily="34" charset="-122"/>
                <a:ea typeface="Microsoft YaHei" panose="020B0503020204020204" pitchFamily="34" charset="-122"/>
              </a:rPr>
              <a:t>是免费提供的</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根据自身需求修改源代码</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大多数代码都是由雅虎、</a:t>
            </a:r>
            <a:r>
              <a:rPr lang="en-US" altLang="zh-CN" sz="2400" dirty="0">
                <a:latin typeface="Microsoft YaHei" panose="020B0503020204020204" pitchFamily="34" charset="-122"/>
                <a:ea typeface="Microsoft YaHei" panose="020B0503020204020204" pitchFamily="34" charset="-122"/>
              </a:rPr>
              <a:t>IBM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Facebook</a:t>
            </a:r>
            <a:r>
              <a:rPr lang="zh-CN" altLang="en-US" sz="2400" dirty="0">
                <a:latin typeface="Microsoft YaHei" panose="020B0503020204020204" pitchFamily="34" charset="-122"/>
                <a:ea typeface="Microsoft YaHei" panose="020B0503020204020204" pitchFamily="34" charset="-122"/>
              </a:rPr>
              <a:t> 和</a:t>
            </a:r>
            <a:r>
              <a:rPr lang="en-US" altLang="zh-CN" sz="2400" dirty="0">
                <a:latin typeface="Microsoft YaHei" panose="020B0503020204020204" pitchFamily="34" charset="-122"/>
                <a:ea typeface="Microsoft YaHei" panose="020B0503020204020204" pitchFamily="34" charset="-122"/>
              </a:rPr>
              <a:t>Cloudera</a:t>
            </a:r>
            <a:r>
              <a:rPr lang="zh-CN" altLang="en-US" sz="2400" dirty="0">
                <a:latin typeface="Microsoft YaHei" panose="020B0503020204020204" pitchFamily="34" charset="-122"/>
                <a:ea typeface="Microsoft YaHei" panose="020B0503020204020204" pitchFamily="34" charset="-122"/>
              </a:rPr>
              <a:t>编写</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120" y="4532001"/>
            <a:ext cx="3699495" cy="134527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的特点</a:t>
            </a:r>
          </a:p>
        </p:txBody>
      </p:sp>
      <p:sp>
        <p:nvSpPr>
          <p:cNvPr id="5" name="文本框 4"/>
          <p:cNvSpPr txBox="1"/>
          <p:nvPr/>
        </p:nvSpPr>
        <p:spPr>
          <a:xfrm>
            <a:off x="503921" y="1340768"/>
            <a:ext cx="6388287" cy="3416320"/>
          </a:xfrm>
          <a:prstGeom prst="rect">
            <a:avLst/>
          </a:prstGeom>
          <a:noFill/>
        </p:spPr>
        <p:txBody>
          <a:bodyPr wrap="none" rtlCol="0">
            <a:spAutoFit/>
          </a:bodyPr>
          <a:lstStyle/>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分布式处理：</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数据分布在整个集群的</a:t>
            </a:r>
            <a:r>
              <a:rPr lang="en-US" altLang="zh-CN" sz="2400" dirty="0">
                <a:latin typeface="Microsoft YaHei" panose="020B0503020204020204" pitchFamily="34" charset="-122"/>
                <a:ea typeface="Microsoft YaHei" panose="020B0503020204020204" pitchFamily="34" charset="-122"/>
              </a:rPr>
              <a:t>HDFS</a:t>
            </a:r>
            <a:r>
              <a:rPr lang="zh-CN" altLang="en-US" sz="2400" dirty="0">
                <a:latin typeface="Microsoft YaHei" panose="020B0503020204020204" pitchFamily="34" charset="-122"/>
                <a:ea typeface="Microsoft YaHei" panose="020B0503020204020204" pitchFamily="34" charset="-122"/>
              </a:rPr>
              <a:t>中储存</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每个节点上中储存的数据可并行处理</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880" y="3429000"/>
            <a:ext cx="4895153" cy="31568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的特点</a:t>
            </a:r>
          </a:p>
        </p:txBody>
      </p:sp>
      <p:sp>
        <p:nvSpPr>
          <p:cNvPr id="5" name="文本框 4"/>
          <p:cNvSpPr txBox="1"/>
          <p:nvPr/>
        </p:nvSpPr>
        <p:spPr>
          <a:xfrm>
            <a:off x="575103" y="888102"/>
            <a:ext cx="8813631" cy="3785652"/>
          </a:xfrm>
          <a:prstGeom prst="rect">
            <a:avLst/>
          </a:prstGeom>
          <a:noFill/>
        </p:spPr>
        <p:txBody>
          <a:bodyPr wrap="none" rtlCol="0">
            <a:spAutoFit/>
          </a:bodyPr>
          <a:lstStyle/>
          <a:p>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可靠性和高容错性：</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Hadoop</a:t>
            </a:r>
            <a:r>
              <a:rPr lang="zh-CN" altLang="en-US" sz="2400" dirty="0">
                <a:latin typeface="Microsoft YaHei" panose="020B0503020204020204" pitchFamily="34" charset="-122"/>
                <a:ea typeface="Microsoft YaHei" panose="020B0503020204020204" pitchFamily="34" charset="-122"/>
              </a:rPr>
              <a:t>能够在各个从节点上自动保存数据的多份副本</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任何节点出现故障，数据仍可靠储存在其它节点上</a:t>
            </a: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可从其它节点恢复该节点的数据</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97B78FB7-F95C-423F-B2D1-C52FC5075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81" y="3573016"/>
            <a:ext cx="5205016" cy="26789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的特点</a:t>
            </a:r>
          </a:p>
        </p:txBody>
      </p:sp>
      <p:sp>
        <p:nvSpPr>
          <p:cNvPr id="5" name="文本框 4"/>
          <p:cNvSpPr txBox="1"/>
          <p:nvPr/>
        </p:nvSpPr>
        <p:spPr>
          <a:xfrm>
            <a:off x="551384" y="1340768"/>
            <a:ext cx="10352514" cy="3785652"/>
          </a:xfrm>
          <a:prstGeom prst="rect">
            <a:avLst/>
          </a:prstGeom>
          <a:noFill/>
        </p:spPr>
        <p:txBody>
          <a:bodyPr wrap="none" rtlCol="0">
            <a:spAutoFit/>
          </a:bodyPr>
          <a:lstStyle/>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可扩展性：</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Hadoop</a:t>
            </a:r>
            <a:r>
              <a:rPr lang="zh-CN" altLang="en-US" sz="2400" dirty="0">
                <a:latin typeface="Microsoft YaHei" panose="020B0503020204020204" pitchFamily="34" charset="-122"/>
                <a:ea typeface="Microsoft YaHei" panose="020B0503020204020204" pitchFamily="34" charset="-122"/>
              </a:rPr>
              <a:t>在可用的计算机集簇间分配任务，可在集簇中添加新节点</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费用低：</a:t>
            </a: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p>
          <a:p>
            <a:pPr>
              <a:buClr>
                <a:srgbClr val="0070C0"/>
              </a:buClr>
            </a:pPr>
            <a:r>
              <a:rPr lang="en-US" altLang="zh-CN" sz="2400" dirty="0">
                <a:latin typeface="Microsoft YaHei" panose="020B0503020204020204" pitchFamily="34" charset="-122"/>
                <a:ea typeface="Microsoft YaHei" panose="020B0503020204020204" pitchFamily="34" charset="-122"/>
              </a:rPr>
              <a:t>              Hadoop</a:t>
            </a:r>
            <a:r>
              <a:rPr lang="zh-CN" altLang="en-US" sz="2400" dirty="0">
                <a:latin typeface="Microsoft YaHei" panose="020B0503020204020204" pitchFamily="34" charset="-122"/>
                <a:ea typeface="Microsoft YaHei" panose="020B0503020204020204" pitchFamily="34" charset="-122"/>
              </a:rPr>
              <a:t>可部署在廉价的机器上，无需专门的机器</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的特点</a:t>
            </a:r>
          </a:p>
        </p:txBody>
      </p:sp>
      <p:sp>
        <p:nvSpPr>
          <p:cNvPr id="5" name="文本框 4"/>
          <p:cNvSpPr txBox="1"/>
          <p:nvPr/>
        </p:nvSpPr>
        <p:spPr>
          <a:xfrm>
            <a:off x="479376" y="1268760"/>
            <a:ext cx="7832593" cy="6740307"/>
          </a:xfrm>
          <a:prstGeom prst="rect">
            <a:avLst/>
          </a:prstGeom>
          <a:noFill/>
        </p:spPr>
        <p:txBody>
          <a:bodyPr wrap="none" rtlCol="0">
            <a:spAutoFit/>
          </a:bodyPr>
          <a:lstStyle/>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数据本地化（</a:t>
            </a:r>
            <a:r>
              <a:rPr lang="en-US" altLang="zh-CN" sz="2400" dirty="0">
                <a:latin typeface="Microsoft YaHei" panose="020B0503020204020204" pitchFamily="34" charset="-122"/>
                <a:ea typeface="Microsoft YaHei" panose="020B0503020204020204" pitchFamily="34" charset="-122"/>
              </a:rPr>
              <a:t>data locality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本地化是</a:t>
            </a: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能够进行大数据处理的独特性质</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在储存数据的位置处理数据</a:t>
            </a: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p>
          <a:p>
            <a:pPr marL="342900" indent="-342900">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传统数据处理系统：</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存储与计算（数据处理）保持独立</a:t>
            </a: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p>
          <a:p>
            <a:pPr>
              <a:buClr>
                <a:srgbClr val="0070C0"/>
              </a:buClr>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数据通过网络传输到计算机中进行处理</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BE4C6FC-D0E0-4A4E-A1BF-9E0135B30E71}"/>
              </a:ext>
            </a:extLst>
          </p:cNvPr>
          <p:cNvSpPr/>
          <p:nvPr/>
        </p:nvSpPr>
        <p:spPr>
          <a:xfrm>
            <a:off x="7206655" y="5869627"/>
            <a:ext cx="4965873" cy="646331"/>
          </a:xfrm>
          <a:prstGeom prst="rect">
            <a:avLst/>
          </a:prstGeom>
        </p:spPr>
        <p:txBody>
          <a:bodyPr wrap="square">
            <a:spAutoFit/>
          </a:bodyPr>
          <a:lstStyle/>
          <a:p>
            <a:r>
              <a:rPr lang="en-US" dirty="0"/>
              <a:t>https://developer.yahoo.com/hadoop/tutorial/module4.html?guccounter=1</a:t>
            </a:r>
          </a:p>
        </p:txBody>
      </p:sp>
      <p:pic>
        <p:nvPicPr>
          <p:cNvPr id="9" name="图片 8">
            <a:extLst>
              <a:ext uri="{FF2B5EF4-FFF2-40B4-BE49-F238E27FC236}">
                <a16:creationId xmlns:a16="http://schemas.microsoft.com/office/drawing/2014/main" id="{6B7E8AB7-DAEA-4C51-8288-D8602FCB6C8A}"/>
              </a:ext>
            </a:extLst>
          </p:cNvPr>
          <p:cNvPicPr>
            <a:picLocks noChangeAspect="1"/>
          </p:cNvPicPr>
          <p:nvPr/>
        </p:nvPicPr>
        <p:blipFill rotWithShape="1">
          <a:blip r:embed="rId3">
            <a:extLst>
              <a:ext uri="{28A0092B-C50C-407E-A947-70E740481C1C}">
                <a14:useLocalDpi xmlns:a14="http://schemas.microsoft.com/office/drawing/2010/main" val="0"/>
              </a:ext>
            </a:extLst>
          </a:blip>
          <a:srcRect l="2988" r="833" b="1472"/>
          <a:stretch/>
        </p:blipFill>
        <p:spPr>
          <a:xfrm>
            <a:off x="7219181" y="3151759"/>
            <a:ext cx="4049054" cy="27178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Microsoft YaHei" panose="020B0503020204020204" pitchFamily="34" charset="-122"/>
                <a:ea typeface="Microsoft YaHei" panose="020B0503020204020204" pitchFamily="34" charset="-122"/>
              </a:rPr>
              <a:t>目录</a:t>
            </a:r>
          </a:p>
        </p:txBody>
      </p:sp>
      <p:sp>
        <p:nvSpPr>
          <p:cNvPr id="3" name="Rectangle 3"/>
          <p:cNvSpPr txBox="1">
            <a:spLocks noChangeArrowheads="1"/>
          </p:cNvSpPr>
          <p:nvPr/>
        </p:nvSpPr>
        <p:spPr>
          <a:xfrm>
            <a:off x="623392" y="1844824"/>
            <a:ext cx="10081120" cy="38164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panose="05000000000000000000" pitchFamily="2" charset="2"/>
              <a:buChar char="l"/>
            </a:pPr>
            <a:r>
              <a:rPr lang="en-US" altLang="zh-CN" sz="2400" b="1" dirty="0">
                <a:solidFill>
                  <a:srgbClr val="2965AB"/>
                </a:solidFill>
                <a:latin typeface="Microsoft YaHei" panose="020B0503020204020204" pitchFamily="34" charset="-122"/>
                <a:ea typeface="Microsoft YaHei" panose="020B0503020204020204" pitchFamily="34" charset="-122"/>
              </a:rPr>
              <a:t>Hadoop</a:t>
            </a:r>
            <a:r>
              <a:rPr lang="zh-CN" altLang="en-US" sz="2400" b="1" dirty="0">
                <a:solidFill>
                  <a:srgbClr val="2965AB"/>
                </a:solidFill>
                <a:latin typeface="Microsoft YaHei" panose="020B0503020204020204" pitchFamily="34" charset="-122"/>
                <a:ea typeface="Microsoft YaHei" panose="020B0503020204020204" pitchFamily="34" charset="-122"/>
              </a:rPr>
              <a:t>简介</a:t>
            </a:r>
            <a:endParaRPr lang="en-US" altLang="zh-CN" sz="2400" b="1" dirty="0">
              <a:solidFill>
                <a:srgbClr val="2965AB"/>
              </a:solidFill>
              <a:latin typeface="Microsoft YaHei" panose="020B0503020204020204" pitchFamily="34" charset="-122"/>
              <a:ea typeface="Microsoft YaHei" panose="020B0503020204020204" pitchFamily="34" charset="-122"/>
            </a:endParaRPr>
          </a:p>
          <a:p>
            <a:pPr>
              <a:lnSpc>
                <a:spcPct val="150000"/>
              </a:lnSpc>
              <a:buClr>
                <a:srgbClr val="2965AB"/>
              </a:buClr>
              <a:buSzPct val="50000"/>
              <a:buFont typeface="Wingdings" panose="05000000000000000000" pitchFamily="2" charset="2"/>
              <a:buChar char="l"/>
            </a:pPr>
            <a:r>
              <a:rPr lang="en-US" altLang="zh-CN" sz="2400" b="1" dirty="0">
                <a:solidFill>
                  <a:srgbClr val="2965AB"/>
                </a:solidFill>
                <a:latin typeface="Microsoft YaHei" panose="020B0503020204020204" pitchFamily="34" charset="-122"/>
                <a:ea typeface="Microsoft YaHei" panose="020B0503020204020204" pitchFamily="34" charset="-122"/>
              </a:rPr>
              <a:t>Hadoop</a:t>
            </a:r>
            <a:r>
              <a:rPr lang="zh-CN" altLang="en-US" sz="2400" b="1" dirty="0">
                <a:solidFill>
                  <a:srgbClr val="2965AB"/>
                </a:solidFill>
                <a:latin typeface="Microsoft YaHei" panose="020B0503020204020204" pitchFamily="34" charset="-122"/>
                <a:ea typeface="Microsoft YaHei" panose="020B0503020204020204" pitchFamily="34" charset="-122"/>
              </a:rPr>
              <a:t>生态系统</a:t>
            </a:r>
            <a:endParaRPr lang="en-US" altLang="zh-CN" sz="2400" b="1" dirty="0">
              <a:solidFill>
                <a:srgbClr val="2965AB"/>
              </a:solidFill>
              <a:latin typeface="Microsoft YaHei" panose="020B0503020204020204" pitchFamily="34" charset="-122"/>
              <a:ea typeface="Microsoft YaHei" panose="020B0503020204020204" pitchFamily="34" charset="-122"/>
            </a:endParaRPr>
          </a:p>
          <a:p>
            <a:pPr>
              <a:lnSpc>
                <a:spcPct val="150000"/>
              </a:lnSpc>
              <a:buClr>
                <a:srgbClr val="2965AB"/>
              </a:buClr>
              <a:buSzPct val="50000"/>
              <a:buFont typeface="Wingdings" panose="05000000000000000000" pitchFamily="2" charset="2"/>
              <a:buChar char="l"/>
            </a:pPr>
            <a:r>
              <a:rPr lang="en-US" altLang="zh-CN" sz="2400" b="1" dirty="0">
                <a:solidFill>
                  <a:srgbClr val="2965AB"/>
                </a:solidFill>
                <a:latin typeface="Microsoft YaHei" panose="020B0503020204020204" pitchFamily="34" charset="-122"/>
                <a:ea typeface="Microsoft YaHei" panose="020B0503020204020204" pitchFamily="34" charset="-122"/>
              </a:rPr>
              <a:t>Hadoop</a:t>
            </a:r>
            <a:r>
              <a:rPr lang="zh-CN" altLang="en-US" sz="2400" b="1" dirty="0">
                <a:solidFill>
                  <a:srgbClr val="2965AB"/>
                </a:solidFill>
                <a:latin typeface="Microsoft YaHei" panose="020B0503020204020204" pitchFamily="34" charset="-122"/>
                <a:ea typeface="Microsoft YaHei" panose="020B0503020204020204" pitchFamily="34" charset="-122"/>
              </a:rPr>
              <a:t>集群搭建</a:t>
            </a:r>
            <a:endParaRPr lang="en-US" altLang="zh-CN" sz="2400" b="1" dirty="0">
              <a:solidFill>
                <a:srgbClr val="2965AB"/>
              </a:solidFill>
              <a:latin typeface="Microsoft YaHei" panose="020B0503020204020204" pitchFamily="34" charset="-122"/>
              <a:ea typeface="Microsoft YaHei" panose="020B0503020204020204" pitchFamily="34" charset="-122"/>
            </a:endParaRPr>
          </a:p>
          <a:p>
            <a:pPr>
              <a:lnSpc>
                <a:spcPct val="150000"/>
              </a:lnSpc>
              <a:buClr>
                <a:srgbClr val="2965AB"/>
              </a:buClr>
              <a:buSzPct val="50000"/>
              <a:buFont typeface="Wingdings" panose="05000000000000000000" pitchFamily="2" charset="2"/>
              <a:buChar char="l"/>
            </a:pPr>
            <a:endParaRPr lang="en-US" altLang="zh-CN" sz="2400" b="1" dirty="0">
              <a:solidFill>
                <a:srgbClr val="2965AB"/>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
          <p:cNvSpPr txBox="1"/>
          <p:nvPr/>
        </p:nvSpPr>
        <p:spPr>
          <a:xfrm>
            <a:off x="481406" y="116655"/>
            <a:ext cx="4866358"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600" b="1" dirty="0">
                <a:solidFill>
                  <a:srgbClr val="2965AB"/>
                </a:solidFill>
                <a:latin typeface="Microsoft YaHei" panose="020B0503020204020204" pitchFamily="34" charset="-122"/>
                <a:ea typeface="Microsoft YaHei" panose="020B0503020204020204" pitchFamily="34" charset="-122"/>
              </a:rPr>
              <a:t>Hadoop</a:t>
            </a:r>
            <a:r>
              <a:rPr kumimoji="1" lang="zh-CN" altLang="en-US" sz="3600" b="1" dirty="0">
                <a:solidFill>
                  <a:srgbClr val="2965AB"/>
                </a:solidFill>
                <a:latin typeface="Microsoft YaHei" panose="020B0503020204020204" pitchFamily="34" charset="-122"/>
                <a:ea typeface="Microsoft YaHei" panose="020B0503020204020204" pitchFamily="34" charset="-122"/>
              </a:rPr>
              <a:t>生态系统</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 y="764704"/>
            <a:ext cx="12187592" cy="60902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生态系统</a:t>
            </a:r>
          </a:p>
        </p:txBody>
      </p:sp>
      <p:sp>
        <p:nvSpPr>
          <p:cNvPr id="3" name="矩形 2"/>
          <p:cNvSpPr/>
          <p:nvPr/>
        </p:nvSpPr>
        <p:spPr>
          <a:xfrm>
            <a:off x="315475" y="4509120"/>
            <a:ext cx="5357877" cy="369332"/>
          </a:xfrm>
          <a:prstGeom prst="rect">
            <a:avLst/>
          </a:prstGeom>
        </p:spPr>
        <p:txBody>
          <a:bodyPr wrap="none">
            <a:spAutoFit/>
          </a:bodyPr>
          <a:lstStyle/>
          <a:p>
            <a:r>
              <a:rPr lang="en-US" altLang="zh-CN" dirty="0"/>
              <a:t>Ref</a:t>
            </a:r>
            <a:r>
              <a:rPr lang="zh-CN" altLang="en-US" dirty="0"/>
              <a:t>：</a:t>
            </a:r>
            <a:r>
              <a:rPr lang="en-US" dirty="0">
                <a:latin typeface="Microsoft YaHei" panose="020B0503020204020204" pitchFamily="34" charset="-122"/>
                <a:ea typeface="Microsoft YaHei" panose="020B0503020204020204" pitchFamily="34" charset="-122"/>
              </a:rPr>
              <a:t>https</a:t>
            </a:r>
            <a:r>
              <a:rPr lang="en-US" dirty="0"/>
              <a:t>://www.ktexperts.com/hadoop-ecosystem/</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58" y="1268760"/>
            <a:ext cx="5225394" cy="3172561"/>
          </a:xfrm>
          <a:prstGeom prst="rect">
            <a:avLst/>
          </a:prstGeom>
        </p:spPr>
      </p:pic>
      <p:sp>
        <p:nvSpPr>
          <p:cNvPr id="9" name="文本占位符 1"/>
          <p:cNvSpPr txBox="1"/>
          <p:nvPr/>
        </p:nvSpPr>
        <p:spPr>
          <a:xfrm>
            <a:off x="7392144" y="2060848"/>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400" dirty="0">
                <a:latin typeface="Microsoft YaHei" panose="020B0503020204020204" pitchFamily="34" charset="-122"/>
                <a:ea typeface="Microsoft YaHei" panose="020B0503020204020204" pitchFamily="34" charset="-122"/>
              </a:rPr>
              <a:t>Hadoop</a:t>
            </a:r>
            <a:r>
              <a:rPr kumimoji="1" lang="zh-CN" altLang="en-US" sz="2400" dirty="0">
                <a:latin typeface="Microsoft YaHei" panose="020B0503020204020204" pitchFamily="34" charset="-122"/>
                <a:ea typeface="Microsoft YaHei" panose="020B0503020204020204" pitchFamily="34" charset="-122"/>
              </a:rPr>
              <a:t>生态系统</a:t>
            </a:r>
          </a:p>
        </p:txBody>
      </p:sp>
      <p:pic>
        <p:nvPicPr>
          <p:cNvPr id="6" name="图片 5">
            <a:extLst>
              <a:ext uri="{FF2B5EF4-FFF2-40B4-BE49-F238E27FC236}">
                <a16:creationId xmlns:a16="http://schemas.microsoft.com/office/drawing/2014/main" id="{4586CC7D-274D-46D9-8644-236FADC2C1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3906" y="2589316"/>
            <a:ext cx="5353059" cy="37040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5616624"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HDFS</a:t>
            </a:r>
            <a:r>
              <a:rPr kumimoji="1" lang="zh-CN" altLang="en-US" b="1" dirty="0">
                <a:solidFill>
                  <a:srgbClr val="2965AB"/>
                </a:solidFill>
                <a:latin typeface="Microsoft YaHei" panose="020B0503020204020204" pitchFamily="34" charset="-122"/>
                <a:ea typeface="Microsoft YaHei" panose="020B0503020204020204" pitchFamily="34" charset="-122"/>
              </a:rPr>
              <a:t>（</a:t>
            </a: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分布式文件系统）</a:t>
            </a:r>
          </a:p>
        </p:txBody>
      </p:sp>
      <p:sp>
        <p:nvSpPr>
          <p:cNvPr id="9" name="文本占位符 1"/>
          <p:cNvSpPr txBox="1"/>
          <p:nvPr/>
        </p:nvSpPr>
        <p:spPr>
          <a:xfrm>
            <a:off x="551384" y="1484784"/>
            <a:ext cx="11521280" cy="45365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pPr>
            <a:r>
              <a:rPr kumimoji="1" lang="en-US" altLang="zh-CN" sz="2400" dirty="0">
                <a:latin typeface="Microsoft YaHei" panose="020B0503020204020204" pitchFamily="34" charset="-122"/>
                <a:ea typeface="Microsoft YaHei" panose="020B0503020204020204" pitchFamily="34" charset="-122"/>
              </a:rPr>
              <a:t>HDFS</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Hadoop</a:t>
            </a:r>
            <a:r>
              <a:rPr kumimoji="1" lang="zh-CN" altLang="en-US" sz="2400" dirty="0">
                <a:latin typeface="Microsoft YaHei" panose="020B0503020204020204" pitchFamily="34" charset="-122"/>
                <a:ea typeface="Microsoft YaHei" panose="020B0503020204020204" pitchFamily="34" charset="-122"/>
              </a:rPr>
              <a:t>的主要存储系统，主节点</a:t>
            </a:r>
            <a:r>
              <a:rPr kumimoji="1" lang="en-US" altLang="zh-CN" sz="2400" dirty="0" err="1">
                <a:latin typeface="Microsoft YaHei" panose="020B0503020204020204" pitchFamily="34" charset="-122"/>
                <a:ea typeface="Microsoft YaHei" panose="020B0503020204020204" pitchFamily="34" charset="-122"/>
              </a:rPr>
              <a:t>Namenode</a:t>
            </a:r>
            <a:r>
              <a:rPr kumimoji="1" lang="zh-CN" altLang="en-US" sz="2400" dirty="0">
                <a:latin typeface="Microsoft YaHei" panose="020B0503020204020204" pitchFamily="34" charset="-122"/>
                <a:ea typeface="Microsoft YaHei" panose="020B0503020204020204" pitchFamily="34" charset="-122"/>
              </a:rPr>
              <a:t>和从节点</a:t>
            </a:r>
            <a:r>
              <a:rPr kumimoji="1" lang="en-US" altLang="zh-CN" sz="2400" dirty="0" err="1">
                <a:latin typeface="Microsoft YaHei" panose="020B0503020204020204" pitchFamily="34" charset="-122"/>
                <a:ea typeface="Microsoft YaHei" panose="020B0503020204020204" pitchFamily="34" charset="-122"/>
              </a:rPr>
              <a:t>Datanode</a:t>
            </a:r>
            <a:r>
              <a:rPr kumimoji="1" lang="zh-CN" altLang="en-US" sz="2400" dirty="0">
                <a:latin typeface="Microsoft YaHei" panose="020B0503020204020204" pitchFamily="34" charset="-122"/>
                <a:ea typeface="Microsoft YaHei" panose="020B0503020204020204" pitchFamily="34" charset="-122"/>
              </a:rPr>
              <a:t>组成</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err="1">
                <a:latin typeface="Microsoft YaHei" panose="020B0503020204020204" pitchFamily="34" charset="-122"/>
                <a:ea typeface="Microsoft YaHei" panose="020B0503020204020204" pitchFamily="34" charset="-122"/>
              </a:rPr>
              <a:t>Namenode</a:t>
            </a:r>
            <a:r>
              <a:rPr kumimoji="1" lang="zh-CN" altLang="en-US" sz="2400" dirty="0">
                <a:latin typeface="Microsoft YaHei" panose="020B0503020204020204" pitchFamily="34" charset="-122"/>
                <a:ea typeface="Microsoft YaHei" panose="020B0503020204020204" pitchFamily="34" charset="-122"/>
              </a:rPr>
              <a:t>存储元数据（数据块的数量、位置）；</a:t>
            </a:r>
            <a:r>
              <a:rPr kumimoji="1" lang="en-US" altLang="zh-CN" sz="2400" dirty="0" err="1">
                <a:latin typeface="Microsoft YaHei" panose="020B0503020204020204" pitchFamily="34" charset="-122"/>
                <a:ea typeface="Microsoft YaHei" panose="020B0503020204020204" pitchFamily="34" charset="-122"/>
              </a:rPr>
              <a:t>Datanode</a:t>
            </a:r>
            <a:r>
              <a:rPr kumimoji="1" lang="zh-CN" altLang="en-US" sz="2400" dirty="0">
                <a:latin typeface="Microsoft YaHei" panose="020B0503020204020204" pitchFamily="34" charset="-122"/>
                <a:ea typeface="Microsoft YaHei" panose="020B0503020204020204" pitchFamily="34" charset="-122"/>
              </a:rPr>
              <a:t>存储实际数据内容</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zh-CN" altLang="en-US" sz="24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A1912033-B617-4DE8-B5A2-C746B0D033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33" t="4851" r="8884" b="4851"/>
          <a:stretch>
            <a:fillRect/>
          </a:stretch>
        </p:blipFill>
        <p:spPr>
          <a:xfrm>
            <a:off x="3647728" y="2924944"/>
            <a:ext cx="4697267" cy="367240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479376" y="1412776"/>
            <a:ext cx="10945216" cy="45365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pPr>
            <a:r>
              <a:rPr kumimoji="1" lang="en-US" altLang="zh-CN" sz="2400" dirty="0" err="1">
                <a:latin typeface="Microsoft YaHei" panose="020B0503020204020204" pitchFamily="34" charset="-122"/>
                <a:ea typeface="Microsoft YaHei" panose="020B0503020204020204" pitchFamily="34" charset="-122"/>
              </a:rPr>
              <a:t>Namenode</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管理文件命名空间</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管控客户端对文件的访问</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执行文件系统命令（如：命名、打开文件和目录）</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err="1">
                <a:latin typeface="Microsoft YaHei" panose="020B0503020204020204" pitchFamily="34" charset="-122"/>
                <a:ea typeface="Microsoft YaHei" panose="020B0503020204020204" pitchFamily="34" charset="-122"/>
              </a:rPr>
              <a:t>Datanode</a:t>
            </a:r>
            <a:r>
              <a:rPr kumimoji="1" lang="zh-CN" altLang="en-US" sz="2400" dirty="0">
                <a:latin typeface="Microsoft YaHei" panose="020B0503020204020204" pitchFamily="34" charset="-122"/>
                <a:ea typeface="Microsoft YaHei" panose="020B0503020204020204" pitchFamily="34" charset="-122"/>
              </a:rPr>
              <a:t>：   根据客户端的请求执行读写操作</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根据</a:t>
            </a:r>
            <a:r>
              <a:rPr kumimoji="1" lang="en-US" altLang="zh-CN" sz="2400" dirty="0" err="1">
                <a:latin typeface="Microsoft YaHei" panose="020B0503020204020204" pitchFamily="34" charset="-122"/>
                <a:ea typeface="Microsoft YaHei" panose="020B0503020204020204" pitchFamily="34" charset="-122"/>
              </a:rPr>
              <a:t>namenode</a:t>
            </a:r>
            <a:r>
              <a:rPr kumimoji="1" lang="zh-CN" altLang="en-US" sz="2400" dirty="0">
                <a:latin typeface="Microsoft YaHei" panose="020B0503020204020204" pitchFamily="34" charset="-122"/>
                <a:ea typeface="Microsoft YaHei" panose="020B0503020204020204" pitchFamily="34" charset="-122"/>
              </a:rPr>
              <a:t>指令执行</a:t>
            </a:r>
            <a:r>
              <a:rPr kumimoji="1" lang="en-US" altLang="zh-CN" sz="2400" dirty="0">
                <a:latin typeface="Microsoft YaHei" panose="020B0503020204020204" pitchFamily="34" charset="-122"/>
                <a:ea typeface="Microsoft YaHei" panose="020B0503020204020204" pitchFamily="34" charset="-122"/>
              </a:rPr>
              <a:t>block</a:t>
            </a:r>
            <a:r>
              <a:rPr kumimoji="1" lang="zh-CN" altLang="en-US" sz="2400" dirty="0">
                <a:latin typeface="Microsoft YaHei" panose="020B0503020204020204" pitchFamily="34" charset="-122"/>
                <a:ea typeface="Microsoft YaHei" panose="020B0503020204020204" pitchFamily="34" charset="-122"/>
              </a:rPr>
              <a:t>副本的创建、删除和复制等操作</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管理数据存储</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占位符 1">
            <a:extLst>
              <a:ext uri="{FF2B5EF4-FFF2-40B4-BE49-F238E27FC236}">
                <a16:creationId xmlns:a16="http://schemas.microsoft.com/office/drawing/2014/main" id="{A8292369-6F85-4157-9164-44B53850FEE9}"/>
              </a:ext>
            </a:extLst>
          </p:cNvPr>
          <p:cNvSpPr txBox="1"/>
          <p:nvPr/>
        </p:nvSpPr>
        <p:spPr>
          <a:xfrm>
            <a:off x="479376" y="188640"/>
            <a:ext cx="5616624"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HDFS</a:t>
            </a:r>
            <a:r>
              <a:rPr kumimoji="1" lang="zh-CN" altLang="en-US" b="1" dirty="0">
                <a:solidFill>
                  <a:srgbClr val="2965AB"/>
                </a:solidFill>
                <a:latin typeface="Microsoft YaHei" panose="020B0503020204020204" pitchFamily="34" charset="-122"/>
                <a:ea typeface="Microsoft YaHei" panose="020B0503020204020204" pitchFamily="34" charset="-122"/>
              </a:rPr>
              <a:t>（</a:t>
            </a: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分布式文件系统）</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MapReduce</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623392" y="1340768"/>
            <a:ext cx="9721080" cy="54056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pPr>
            <a:r>
              <a:rPr kumimoji="1" lang="en-US" altLang="zh-CN" sz="2400" dirty="0">
                <a:latin typeface="Microsoft YaHei" panose="020B0503020204020204" pitchFamily="34" charset="-122"/>
                <a:ea typeface="Microsoft YaHei" panose="020B0503020204020204" pitchFamily="34" charset="-122"/>
              </a:rPr>
              <a:t>MapReduce</a:t>
            </a:r>
            <a:r>
              <a:rPr kumimoji="1" lang="zh-CN" altLang="en-US" sz="2400" dirty="0">
                <a:latin typeface="Microsoft YaHei" panose="020B0503020204020204" pitchFamily="34" charset="-122"/>
                <a:ea typeface="Microsoft YaHei" panose="020B0503020204020204" pitchFamily="34" charset="-122"/>
              </a:rPr>
              <a:t>是一种编程模型，用于海量数据的并行运算</a:t>
            </a:r>
          </a:p>
        </p:txBody>
      </p:sp>
      <p:pic>
        <p:nvPicPr>
          <p:cNvPr id="6" name="图片 5">
            <a:extLst>
              <a:ext uri="{FF2B5EF4-FFF2-40B4-BE49-F238E27FC236}">
                <a16:creationId xmlns:a16="http://schemas.microsoft.com/office/drawing/2014/main" id="{AD8759C8-B674-431F-A699-E7BCAC4BE636}"/>
              </a:ext>
            </a:extLst>
          </p:cNvPr>
          <p:cNvPicPr>
            <a:picLocks noChangeAspect="1"/>
          </p:cNvPicPr>
          <p:nvPr/>
        </p:nvPicPr>
        <p:blipFill>
          <a:blip r:embed="rId3" cstate="email"/>
          <a:stretch>
            <a:fillRect/>
          </a:stretch>
        </p:blipFill>
        <p:spPr>
          <a:xfrm>
            <a:off x="1919536" y="2043455"/>
            <a:ext cx="7848872" cy="400030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479376" y="1412776"/>
            <a:ext cx="7649851" cy="5816977"/>
          </a:xfrm>
          <a:prstGeom prst="rect">
            <a:avLst/>
          </a:prstGeom>
          <a:noFill/>
        </p:spPr>
        <p:txBody>
          <a:bodyPr wrap="none" rtlCol="0">
            <a:spAutoFit/>
          </a:bodyPr>
          <a:lstStyle/>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map</a:t>
            </a:r>
            <a:r>
              <a:rPr lang="zh-CN" altLang="en-US" sz="2400" dirty="0">
                <a:latin typeface="Microsoft YaHei" panose="020B0503020204020204" pitchFamily="34" charset="-122"/>
                <a:ea typeface="Microsoft YaHei" panose="020B0503020204020204" pitchFamily="34" charset="-122"/>
              </a:rPr>
              <a:t>函数：在输入值中提取所需信息并数据进行分类</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reduce</a:t>
            </a:r>
            <a:r>
              <a:rPr lang="zh-CN" altLang="en-US" sz="2400" dirty="0">
                <a:latin typeface="Microsoft YaHei" panose="020B0503020204020204" pitchFamily="34" charset="-122"/>
                <a:ea typeface="Microsoft YaHei" panose="020B0503020204020204" pitchFamily="34" charset="-122"/>
              </a:rPr>
              <a:t>函数：整合、筛选或转化同类并输出</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p>
          <a:p>
            <a:pPr>
              <a:buClr>
                <a:srgbClr val="0070C0"/>
              </a:buClr>
            </a:pPr>
            <a:endParaRPr lang="en-US" altLang="zh-CN" dirty="0">
              <a:latin typeface="Microsoft YaHei" panose="020B0503020204020204" pitchFamily="34" charset="-122"/>
              <a:ea typeface="Microsoft YaHei" panose="020B0503020204020204" pitchFamily="34" charset="-122"/>
            </a:endParaRPr>
          </a:p>
          <a:p>
            <a:pPr>
              <a:buClr>
                <a:srgbClr val="0070C0"/>
              </a:buClr>
            </a:pPr>
            <a:r>
              <a:rPr lang="en-US" altLang="zh-CN"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sp>
        <p:nvSpPr>
          <p:cNvPr id="6" name="文本占位符 1">
            <a:extLst>
              <a:ext uri="{FF2B5EF4-FFF2-40B4-BE49-F238E27FC236}">
                <a16:creationId xmlns:a16="http://schemas.microsoft.com/office/drawing/2014/main" id="{E2F88E25-D1C2-4CC4-922B-6001D2F9B87C}"/>
              </a:ext>
            </a:extLst>
          </p:cNvPr>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MapReduce</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graphicFrame>
        <p:nvGraphicFramePr>
          <p:cNvPr id="2" name="表格 1">
            <a:extLst>
              <a:ext uri="{FF2B5EF4-FFF2-40B4-BE49-F238E27FC236}">
                <a16:creationId xmlns:a16="http://schemas.microsoft.com/office/drawing/2014/main" id="{C3709178-1909-4531-89A4-9C23FB6EF4E7}"/>
              </a:ext>
            </a:extLst>
          </p:cNvPr>
          <p:cNvGraphicFramePr>
            <a:graphicFrameLocks noGrp="1"/>
          </p:cNvGraphicFramePr>
          <p:nvPr>
            <p:extLst>
              <p:ext uri="{D42A27DB-BD31-4B8C-83A1-F6EECF244321}">
                <p14:modId xmlns:p14="http://schemas.microsoft.com/office/powerpoint/2010/main" val="762987576"/>
              </p:ext>
            </p:extLst>
          </p:nvPr>
        </p:nvGraphicFramePr>
        <p:xfrm>
          <a:off x="839416" y="2852936"/>
          <a:ext cx="10396310" cy="3429000"/>
        </p:xfrm>
        <a:graphic>
          <a:graphicData uri="http://schemas.openxmlformats.org/drawingml/2006/table">
            <a:tbl>
              <a:tblPr firstRow="1" bandRow="1">
                <a:tableStyleId>{5C22544A-7EE6-4342-B048-85BDC9FD1C3A}</a:tableStyleId>
              </a:tblPr>
              <a:tblGrid>
                <a:gridCol w="954673">
                  <a:extLst>
                    <a:ext uri="{9D8B030D-6E8A-4147-A177-3AD203B41FA5}">
                      <a16:colId xmlns:a16="http://schemas.microsoft.com/office/drawing/2014/main" val="20000"/>
                    </a:ext>
                  </a:extLst>
                </a:gridCol>
                <a:gridCol w="2139433">
                  <a:extLst>
                    <a:ext uri="{9D8B030D-6E8A-4147-A177-3AD203B41FA5}">
                      <a16:colId xmlns:a16="http://schemas.microsoft.com/office/drawing/2014/main" val="20001"/>
                    </a:ext>
                  </a:extLst>
                </a:gridCol>
                <a:gridCol w="2494846">
                  <a:extLst>
                    <a:ext uri="{9D8B030D-6E8A-4147-A177-3AD203B41FA5}">
                      <a16:colId xmlns:a16="http://schemas.microsoft.com/office/drawing/2014/main" val="20002"/>
                    </a:ext>
                  </a:extLst>
                </a:gridCol>
                <a:gridCol w="4807358">
                  <a:extLst>
                    <a:ext uri="{9D8B030D-6E8A-4147-A177-3AD203B41FA5}">
                      <a16:colId xmlns:a16="http://schemas.microsoft.com/office/drawing/2014/main" val="20003"/>
                    </a:ext>
                  </a:extLst>
                </a:gridCol>
              </a:tblGrid>
              <a:tr h="555775">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zh-CN" altLang="en-US" b="0" i="0" dirty="0">
                          <a:latin typeface="Microsoft YaHei Light" panose="020B0502040204020203" pitchFamily="34" charset="-122"/>
                          <a:ea typeface="Microsoft YaHei Light" panose="020B0502040204020203" pitchFamily="34" charset="-122"/>
                          <a:cs typeface="Microsoft YaHei Light" panose="020B0502040204020203" pitchFamily="34" charset="-122"/>
                        </a:rPr>
                        <a:t>函数</a:t>
                      </a:r>
                    </a:p>
                  </a:txBody>
                  <a:tcPr anchor="ctr">
                    <a:solidFill>
                      <a:srgbClr val="2965AB"/>
                    </a:solidFill>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zh-CN" altLang="en-US" b="0" i="0" dirty="0">
                          <a:latin typeface="Microsoft YaHei Light" panose="020B0502040204020203" pitchFamily="34" charset="-122"/>
                          <a:ea typeface="Microsoft YaHei Light" panose="020B0502040204020203" pitchFamily="34" charset="-122"/>
                          <a:cs typeface="Microsoft YaHei Light" panose="020B0502040204020203" pitchFamily="34" charset="-122"/>
                        </a:rPr>
                        <a:t>输入</a:t>
                      </a:r>
                    </a:p>
                  </a:txBody>
                  <a:tcPr anchor="ctr">
                    <a:solidFill>
                      <a:srgbClr val="2965AB"/>
                    </a:solidFill>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zh-CN" altLang="en-US" b="0" i="0" dirty="0">
                          <a:latin typeface="Microsoft YaHei Light" panose="020B0502040204020203" pitchFamily="34" charset="-122"/>
                          <a:ea typeface="Microsoft YaHei Light" panose="020B0502040204020203" pitchFamily="34" charset="-122"/>
                          <a:cs typeface="Microsoft YaHei Light" panose="020B0502040204020203" pitchFamily="34" charset="-122"/>
                        </a:rPr>
                        <a:t>输出</a:t>
                      </a:r>
                    </a:p>
                  </a:txBody>
                  <a:tcPr anchor="ctr">
                    <a:solidFill>
                      <a:srgbClr val="2965AB"/>
                    </a:solidFill>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zh-CN" altLang="en-US" b="0" i="0" dirty="0">
                          <a:latin typeface="Microsoft YaHei Light" panose="020B0502040204020203" pitchFamily="34" charset="-122"/>
                          <a:ea typeface="Microsoft YaHei Light" panose="020B0502040204020203" pitchFamily="34" charset="-122"/>
                          <a:cs typeface="Microsoft YaHei Light" panose="020B0502040204020203" pitchFamily="34" charset="-122"/>
                        </a:rPr>
                        <a:t>说明</a:t>
                      </a:r>
                    </a:p>
                  </a:txBody>
                  <a:tcPr anchor="ctr">
                    <a:solidFill>
                      <a:srgbClr val="2965AB"/>
                    </a:solidFill>
                  </a:tcPr>
                </a:tc>
                <a:extLst>
                  <a:ext uri="{0D108BD9-81ED-4DB2-BD59-A6C34878D82A}">
                    <a16:rowId xmlns:a16="http://schemas.microsoft.com/office/drawing/2014/main" val="10000"/>
                  </a:ext>
                </a:extLst>
              </a:tr>
              <a:tr h="178152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map</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endParaRPr>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p>
                  </a:txBody>
                  <a:tcPr anchor="ctr">
                    <a:blipFill rotWithShape="0">
                      <a:blip r:embed="rId3"/>
                      <a:stretch>
                        <a:fillRect l="-44909" t="-31593" r="-342037" b="-63736"/>
                      </a:stretch>
                    </a:blip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dirty="0"/>
                    </a:p>
                  </a:txBody>
                  <a:tcPr anchor="ctr">
                    <a:blipFill rotWithShape="0">
                      <a:blip r:embed="rId3"/>
                      <a:stretch>
                        <a:fillRect l="-124439" t="-31593" r="-193722" b="-63736"/>
                      </a:stretch>
                    </a:blip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p>
                  </a:txBody>
                  <a:tcPr>
                    <a:blipFill rotWithShape="0">
                      <a:blip r:embed="rId3"/>
                      <a:stretch>
                        <a:fillRect l="-116395" t="-31593" r="-465" b="-63736"/>
                      </a:stretch>
                    </a:blipFill>
                  </a:tcPr>
                </a:tc>
                <a:extLst>
                  <a:ext uri="{0D108BD9-81ED-4DB2-BD59-A6C34878D82A}">
                    <a16:rowId xmlns:a16="http://schemas.microsoft.com/office/drawing/2014/main" val="10001"/>
                  </a:ext>
                </a:extLst>
              </a:tr>
              <a:tr h="109170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reduce</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endParaRPr>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p>
                  </a:txBody>
                  <a:tcPr anchor="ctr">
                    <a:blipFill rotWithShape="0">
                      <a:blip r:embed="rId3"/>
                      <a:stretch>
                        <a:fillRect l="-44909" t="-214798" r="-342037" b="-4036"/>
                      </a:stretch>
                    </a:blip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p>
                  </a:txBody>
                  <a:tcPr anchor="ctr">
                    <a:blipFill rotWithShape="0">
                      <a:blip r:embed="rId3"/>
                      <a:stretch>
                        <a:fillRect l="-124439" t="-214798" r="-193722" b="-4036"/>
                      </a:stretch>
                    </a:blip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dirty="0"/>
                    </a:p>
                  </a:txBody>
                  <a:tcPr>
                    <a:blipFill rotWithShape="0">
                      <a:blip r:embed="rId3"/>
                      <a:stretch>
                        <a:fillRect l="-116395" t="-214798" r="-465" b="-4036"/>
                      </a:stretch>
                    </a:blip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YARN</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623392" y="1268760"/>
            <a:ext cx="11305256" cy="46085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0070C0"/>
              </a:buClr>
            </a:pPr>
            <a:r>
              <a:rPr kumimoji="1" lang="en-US" altLang="zh-CN" sz="2400" dirty="0">
                <a:latin typeface="Microsoft YaHei" panose="020B0503020204020204" pitchFamily="34" charset="-122"/>
                <a:ea typeface="Microsoft YaHei" panose="020B0503020204020204" pitchFamily="34" charset="-122"/>
              </a:rPr>
              <a:t>YARN</a:t>
            </a:r>
            <a:r>
              <a:rPr kumimoji="1" lang="zh-CN" altLang="en-US" sz="2400" dirty="0">
                <a:latin typeface="Microsoft YaHei" panose="020B0503020204020204" pitchFamily="34" charset="-122"/>
                <a:ea typeface="Microsoft YaHei" panose="020B0503020204020204" pitchFamily="34" charset="-122"/>
              </a:rPr>
              <a:t>用于</a:t>
            </a:r>
            <a:r>
              <a:rPr kumimoji="1" lang="en-US" altLang="zh-CN" sz="2400" dirty="0">
                <a:latin typeface="Microsoft YaHei" panose="020B0503020204020204" pitchFamily="34" charset="-122"/>
                <a:ea typeface="Microsoft YaHei" panose="020B0503020204020204" pitchFamily="34" charset="-122"/>
              </a:rPr>
              <a:t>Hadoop</a:t>
            </a:r>
            <a:r>
              <a:rPr kumimoji="1" lang="zh-CN" altLang="en-US" sz="2400" dirty="0">
                <a:latin typeface="Microsoft YaHei" panose="020B0503020204020204" pitchFamily="34" charset="-122"/>
                <a:ea typeface="Microsoft YaHei" panose="020B0503020204020204" pitchFamily="34" charset="-122"/>
              </a:rPr>
              <a:t>的资源管理，负责管理和监视工作</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buClr>
                <a:srgbClr val="0070C0"/>
              </a:buClr>
            </a:pPr>
            <a:r>
              <a:rPr lang="en-US" altLang="zh-CN" sz="2400" dirty="0">
                <a:latin typeface="Microsoft YaHei" panose="020B0503020204020204" pitchFamily="34" charset="-122"/>
                <a:ea typeface="Microsoft YaHei" panose="020B0503020204020204" pitchFamily="34" charset="-122"/>
              </a:rPr>
              <a:t>YARN</a:t>
            </a:r>
            <a:r>
              <a:rPr lang="zh-CN" altLang="en-US" sz="2400" dirty="0">
                <a:latin typeface="Microsoft YaHei" panose="020B0503020204020204" pitchFamily="34" charset="-122"/>
                <a:ea typeface="Microsoft YaHei" panose="020B0503020204020204" pitchFamily="34" charset="-122"/>
              </a:rPr>
              <a:t>有利于数据共享和资源统一管理</a:t>
            </a:r>
            <a:endParaRPr lang="en-US" altLang="zh-CN" sz="2400" dirty="0">
              <a:latin typeface="Microsoft YaHei" panose="020B0503020204020204" pitchFamily="34" charset="-122"/>
              <a:ea typeface="Microsoft YaHei" panose="020B0503020204020204" pitchFamily="34" charset="-122"/>
            </a:endParaRPr>
          </a:p>
          <a:p>
            <a:pPr>
              <a:lnSpc>
                <a:spcPct val="150000"/>
              </a:lnSpc>
              <a:buClr>
                <a:srgbClr val="0070C0"/>
              </a:buClr>
            </a:pPr>
            <a:r>
              <a:rPr lang="en-US" altLang="zh-CN" sz="2400" dirty="0">
                <a:latin typeface="Microsoft YaHei" panose="020B0503020204020204" pitchFamily="34" charset="-122"/>
                <a:ea typeface="Microsoft YaHei" panose="020B0503020204020204" pitchFamily="34" charset="-122"/>
              </a:rPr>
              <a:t>YARN</a:t>
            </a:r>
            <a:r>
              <a:rPr lang="zh-CN" altLang="en-US" sz="2400" dirty="0">
                <a:latin typeface="Microsoft YaHei" panose="020B0503020204020204" pitchFamily="34" charset="-122"/>
                <a:ea typeface="Microsoft YaHei" panose="020B0503020204020204" pitchFamily="34" charset="-122"/>
              </a:rPr>
              <a:t>促进了</a:t>
            </a: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系统的创新，支持更多的应用程序</a:t>
            </a: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zh-CN" altLang="en-US" sz="24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8CF100A9-0433-4E7B-946B-EB403FFC1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904" y="4109480"/>
            <a:ext cx="5267325" cy="1562100"/>
          </a:xfrm>
          <a:prstGeom prst="rect">
            <a:avLst/>
          </a:prstGeom>
        </p:spPr>
      </p:pic>
      <p:sp>
        <p:nvSpPr>
          <p:cNvPr id="3" name="矩形 2">
            <a:extLst>
              <a:ext uri="{FF2B5EF4-FFF2-40B4-BE49-F238E27FC236}">
                <a16:creationId xmlns:a16="http://schemas.microsoft.com/office/drawing/2014/main" id="{E5058B84-1B73-443A-BF4C-CB2640B24AC8}"/>
              </a:ext>
            </a:extLst>
          </p:cNvPr>
          <p:cNvSpPr/>
          <p:nvPr/>
        </p:nvSpPr>
        <p:spPr>
          <a:xfrm>
            <a:off x="4684981" y="5827658"/>
            <a:ext cx="6873350" cy="1200329"/>
          </a:xfrm>
          <a:prstGeom prst="rect">
            <a:avLst/>
          </a:prstGeom>
        </p:spPr>
        <p:txBody>
          <a:bodyPr wrap="square">
            <a:spAutoFit/>
          </a:bodyPr>
          <a:lstStyle/>
          <a:p>
            <a:r>
              <a:rPr lang="en-US" dirty="0" err="1">
                <a:latin typeface="Microsoft YaHei" panose="020B0503020204020204" pitchFamily="34" charset="-122"/>
                <a:ea typeface="Microsoft YaHei" panose="020B0503020204020204" pitchFamily="34" charset="-122"/>
              </a:rPr>
              <a:t>Ref：https</a:t>
            </a:r>
            <a:r>
              <a:rPr lang="en-US" dirty="0">
                <a:latin typeface="Microsoft YaHei" panose="020B0503020204020204" pitchFamily="34" charset="-122"/>
                <a:ea typeface="Microsoft YaHei" panose="020B0503020204020204" pitchFamily="34" charset="-122"/>
              </a:rPr>
              <a:t>://medium.com/@</a:t>
            </a:r>
            <a:r>
              <a:rPr lang="en-US" dirty="0" err="1">
                <a:latin typeface="Microsoft YaHei" panose="020B0503020204020204" pitchFamily="34" charset="-122"/>
                <a:ea typeface="Microsoft YaHei" panose="020B0503020204020204" pitchFamily="34" charset="-122"/>
              </a:rPr>
              <a:t>markobonaci</a:t>
            </a:r>
            <a:r>
              <a:rPr lang="en-US" dirty="0">
                <a:latin typeface="Microsoft YaHei" panose="020B0503020204020204" pitchFamily="34" charset="-122"/>
                <a:ea typeface="Microsoft YaHei" panose="020B0503020204020204" pitchFamily="34" charset="-122"/>
              </a:rPr>
              <a:t>/the-history-of-hadoop-68984a11704</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Hive</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483143" y="1340768"/>
            <a:ext cx="11568608" cy="53285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pPr>
            <a:r>
              <a:rPr kumimoji="1" lang="en-US" altLang="zh-CN" sz="2400" dirty="0">
                <a:latin typeface="Microsoft YaHei" panose="020B0503020204020204" pitchFamily="34" charset="-122"/>
                <a:ea typeface="Microsoft YaHei" panose="020B0503020204020204" pitchFamily="34" charset="-122"/>
              </a:rPr>
              <a:t>Hive</a:t>
            </a:r>
            <a:r>
              <a:rPr kumimoji="1" lang="zh-CN" altLang="en-US" sz="2400" dirty="0">
                <a:latin typeface="Microsoft YaHei" panose="020B0503020204020204" pitchFamily="34" charset="-122"/>
                <a:ea typeface="Microsoft YaHei" panose="020B0503020204020204" pitchFamily="34" charset="-122"/>
              </a:rPr>
              <a:t>是一个数据仓库，用于数据整理、数据查询和数据分析存储</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Hive</a:t>
            </a:r>
            <a:r>
              <a:rPr kumimoji="1" lang="zh-CN" altLang="en-US" sz="2400" dirty="0">
                <a:latin typeface="Microsoft YaHei" panose="020B0503020204020204" pitchFamily="34" charset="-122"/>
                <a:ea typeface="Microsoft YaHei" panose="020B0503020204020204" pitchFamily="34" charset="-122"/>
              </a:rPr>
              <a:t>使用</a:t>
            </a:r>
            <a:r>
              <a:rPr kumimoji="1" lang="en-US" altLang="zh-CN" sz="2400" dirty="0">
                <a:latin typeface="Microsoft YaHei" panose="020B0503020204020204" pitchFamily="34" charset="-122"/>
                <a:ea typeface="Microsoft YaHei" panose="020B0503020204020204" pitchFamily="34" charset="-122"/>
              </a:rPr>
              <a:t>HiveQL</a:t>
            </a:r>
            <a:r>
              <a:rPr kumimoji="1" lang="zh-CN" altLang="en-US" sz="2400" dirty="0">
                <a:latin typeface="Microsoft YaHei" panose="020B0503020204020204" pitchFamily="34" charset="-122"/>
                <a:ea typeface="Microsoft YaHei" panose="020B0503020204020204" pitchFamily="34" charset="-122"/>
              </a:rPr>
              <a:t>语言，类似于</a:t>
            </a:r>
            <a:r>
              <a:rPr kumimoji="1" lang="en-US" altLang="zh-CN" sz="2400" dirty="0">
                <a:latin typeface="Microsoft YaHei" panose="020B0503020204020204" pitchFamily="34" charset="-122"/>
                <a:ea typeface="Microsoft YaHei" panose="020B0503020204020204" pitchFamily="34" charset="-122"/>
              </a:rPr>
              <a:t>SQL</a:t>
            </a: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HQL</a:t>
            </a:r>
            <a:r>
              <a:rPr kumimoji="1" lang="zh-CN" altLang="en-US" sz="2400" dirty="0">
                <a:latin typeface="Microsoft YaHei" panose="020B0503020204020204" pitchFamily="34" charset="-122"/>
                <a:ea typeface="Microsoft YaHei" panose="020B0503020204020204" pitchFamily="34" charset="-122"/>
              </a:rPr>
              <a:t>自动将</a:t>
            </a:r>
            <a:r>
              <a:rPr kumimoji="1" lang="en-US" altLang="zh-CN" sz="2400" dirty="0">
                <a:latin typeface="Microsoft YaHei" panose="020B0503020204020204" pitchFamily="34" charset="-122"/>
                <a:ea typeface="Microsoft YaHei" panose="020B0503020204020204" pitchFamily="34" charset="-122"/>
              </a:rPr>
              <a:t>SQL</a:t>
            </a:r>
            <a:r>
              <a:rPr kumimoji="1" lang="zh-CN" altLang="en-US" sz="2400" dirty="0">
                <a:latin typeface="Microsoft YaHei" panose="020B0503020204020204" pitchFamily="34" charset="-122"/>
                <a:ea typeface="Microsoft YaHei" panose="020B0503020204020204" pitchFamily="34" charset="-122"/>
              </a:rPr>
              <a:t>转换为</a:t>
            </a:r>
            <a:r>
              <a:rPr kumimoji="1" lang="en-US" altLang="zh-CN" sz="2400" dirty="0">
                <a:latin typeface="Microsoft YaHei" panose="020B0503020204020204" pitchFamily="34" charset="-122"/>
                <a:ea typeface="Microsoft YaHei" panose="020B0503020204020204" pitchFamily="34" charset="-122"/>
              </a:rPr>
              <a:t>MapReduce</a:t>
            </a:r>
            <a:endParaRPr kumimoji="1" lang="zh-CN" altLang="en-US" sz="24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4C3654A2-BB7D-4611-A847-13AC0F0896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3318" y="4465550"/>
            <a:ext cx="892687" cy="645269"/>
          </a:xfrm>
          <a:prstGeom prst="rect">
            <a:avLst/>
          </a:prstGeom>
        </p:spPr>
      </p:pic>
      <p:pic>
        <p:nvPicPr>
          <p:cNvPr id="8" name="图形 7" descr="用户">
            <a:extLst>
              <a:ext uri="{FF2B5EF4-FFF2-40B4-BE49-F238E27FC236}">
                <a16:creationId xmlns:a16="http://schemas.microsoft.com/office/drawing/2014/main" id="{7E0AB06B-7EDA-4FD3-8EA6-7C5D90809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3373" y="4323138"/>
            <a:ext cx="914400" cy="914400"/>
          </a:xfrm>
          <a:prstGeom prst="rect">
            <a:avLst/>
          </a:prstGeom>
        </p:spPr>
      </p:pic>
      <p:pic>
        <p:nvPicPr>
          <p:cNvPr id="11" name="图形 10" descr="电脑">
            <a:extLst>
              <a:ext uri="{FF2B5EF4-FFF2-40B4-BE49-F238E27FC236}">
                <a16:creationId xmlns:a16="http://schemas.microsoft.com/office/drawing/2014/main" id="{82C8798D-0246-4F96-9C3F-17D8DC1650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0948" y="4348290"/>
            <a:ext cx="914400" cy="914400"/>
          </a:xfrm>
          <a:prstGeom prst="rect">
            <a:avLst/>
          </a:prstGeom>
        </p:spPr>
      </p:pic>
      <p:pic>
        <p:nvPicPr>
          <p:cNvPr id="13" name="图形 12" descr="远程控制">
            <a:extLst>
              <a:ext uri="{FF2B5EF4-FFF2-40B4-BE49-F238E27FC236}">
                <a16:creationId xmlns:a16="http://schemas.microsoft.com/office/drawing/2014/main" id="{EF53F17B-A098-4EEE-9C08-0A7AC08407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8014" y="4124765"/>
            <a:ext cx="576064" cy="576064"/>
          </a:xfrm>
          <a:prstGeom prst="rect">
            <a:avLst/>
          </a:prstGeom>
        </p:spPr>
      </p:pic>
      <p:cxnSp>
        <p:nvCxnSpPr>
          <p:cNvPr id="15" name="直接箭头连接符 14">
            <a:extLst>
              <a:ext uri="{FF2B5EF4-FFF2-40B4-BE49-F238E27FC236}">
                <a16:creationId xmlns:a16="http://schemas.microsoft.com/office/drawing/2014/main" id="{23D0A62C-8DE2-4C08-B807-1869C17EF3F4}"/>
              </a:ext>
            </a:extLst>
          </p:cNvPr>
          <p:cNvCxnSpPr>
            <a:cxnSpLocks/>
          </p:cNvCxnSpPr>
          <p:nvPr/>
        </p:nvCxnSpPr>
        <p:spPr>
          <a:xfrm>
            <a:off x="4907773" y="4805490"/>
            <a:ext cx="11738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FD5B641-7EF9-4B0E-92A4-A151AB6814BC}"/>
              </a:ext>
            </a:extLst>
          </p:cNvPr>
          <p:cNvSpPr txBox="1"/>
          <p:nvPr/>
        </p:nvSpPr>
        <p:spPr>
          <a:xfrm>
            <a:off x="4187693" y="5074111"/>
            <a:ext cx="720080" cy="307777"/>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客户端</a:t>
            </a:r>
            <a:endParaRPr lang="en-US" sz="1400" dirty="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2C48662C-2785-4001-91C9-6B6A45ACBDD4}"/>
              </a:ext>
            </a:extLst>
          </p:cNvPr>
          <p:cNvSpPr txBox="1"/>
          <p:nvPr/>
        </p:nvSpPr>
        <p:spPr>
          <a:xfrm>
            <a:off x="5087888" y="4469475"/>
            <a:ext cx="1547905" cy="738664"/>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提交</a:t>
            </a:r>
            <a:r>
              <a:rPr lang="en-US" altLang="zh-CN" sz="1400" dirty="0">
                <a:latin typeface="Microsoft YaHei" panose="020B0503020204020204" pitchFamily="34" charset="-122"/>
                <a:ea typeface="Microsoft YaHei" panose="020B0503020204020204" pitchFamily="34" charset="-122"/>
              </a:rPr>
              <a:t>SQL</a:t>
            </a:r>
          </a:p>
          <a:p>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   请求</a:t>
            </a:r>
            <a:endParaRPr lang="en-US" sz="1400" dirty="0">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D374416C-BBFE-459E-A29F-B9A61F745BBD}"/>
              </a:ext>
            </a:extLst>
          </p:cNvPr>
          <p:cNvSpPr txBox="1"/>
          <p:nvPr/>
        </p:nvSpPr>
        <p:spPr>
          <a:xfrm>
            <a:off x="6933136" y="4489335"/>
            <a:ext cx="1547905" cy="1169551"/>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将</a:t>
            </a:r>
            <a:r>
              <a:rPr lang="en-US" altLang="zh-CN" sz="1400" dirty="0">
                <a:latin typeface="Microsoft YaHei" panose="020B0503020204020204" pitchFamily="34" charset="-122"/>
                <a:ea typeface="Microsoft YaHei" panose="020B0503020204020204" pitchFamily="34" charset="-122"/>
              </a:rPr>
              <a:t>SQL</a:t>
            </a:r>
            <a:r>
              <a:rPr lang="zh-CN" altLang="en-US" sz="1400" dirty="0">
                <a:latin typeface="Microsoft YaHei" panose="020B0503020204020204" pitchFamily="34" charset="-122"/>
                <a:ea typeface="Microsoft YaHei" panose="020B0503020204020204" pitchFamily="34" charset="-122"/>
              </a:rPr>
              <a:t>转换为</a:t>
            </a:r>
            <a:endParaRPr lang="en-US" altLang="zh-CN" sz="14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 MapReduce</a:t>
            </a:r>
          </a:p>
          <a:p>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 </a:t>
            </a:r>
            <a:endParaRPr lang="en-US" sz="1400" dirty="0">
              <a:latin typeface="Microsoft YaHei" panose="020B0503020204020204" pitchFamily="34" charset="-122"/>
              <a:ea typeface="Microsoft YaHei" panose="020B0503020204020204" pitchFamily="34" charset="-122"/>
            </a:endParaRPr>
          </a:p>
        </p:txBody>
      </p:sp>
      <p:cxnSp>
        <p:nvCxnSpPr>
          <p:cNvPr id="21" name="直接箭头连接符 20">
            <a:extLst>
              <a:ext uri="{FF2B5EF4-FFF2-40B4-BE49-F238E27FC236}">
                <a16:creationId xmlns:a16="http://schemas.microsoft.com/office/drawing/2014/main" id="{AA34BA54-A64E-48FA-953C-35AFD4E060B5}"/>
              </a:ext>
            </a:extLst>
          </p:cNvPr>
          <p:cNvCxnSpPr>
            <a:cxnSpLocks/>
          </p:cNvCxnSpPr>
          <p:nvPr/>
        </p:nvCxnSpPr>
        <p:spPr>
          <a:xfrm flipV="1">
            <a:off x="6988146" y="4838807"/>
            <a:ext cx="1288254"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4013639-A1DB-437A-BD1A-4B577A008AC6}"/>
              </a:ext>
            </a:extLst>
          </p:cNvPr>
          <p:cNvSpPr txBox="1"/>
          <p:nvPr/>
        </p:nvSpPr>
        <p:spPr>
          <a:xfrm>
            <a:off x="8392755" y="5295335"/>
            <a:ext cx="720080" cy="307777"/>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主节点</a:t>
            </a:r>
            <a:endParaRPr lang="en-US" sz="1400" dirty="0">
              <a:latin typeface="Microsoft YaHei" panose="020B0503020204020204" pitchFamily="34" charset="-122"/>
              <a:ea typeface="Microsoft YaHei" panose="020B0503020204020204" pitchFamily="34" charset="-122"/>
            </a:endParaRPr>
          </a:p>
        </p:txBody>
      </p:sp>
      <p:pic>
        <p:nvPicPr>
          <p:cNvPr id="26" name="图形 25" descr="远程控制">
            <a:extLst>
              <a:ext uri="{FF2B5EF4-FFF2-40B4-BE49-F238E27FC236}">
                <a16:creationId xmlns:a16="http://schemas.microsoft.com/office/drawing/2014/main" id="{6BB27883-226A-4476-822B-3DA4EE56FC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12644" y="4124765"/>
            <a:ext cx="576064" cy="576064"/>
          </a:xfrm>
          <a:prstGeom prst="rect">
            <a:avLst/>
          </a:prstGeom>
        </p:spPr>
      </p:pic>
      <p:pic>
        <p:nvPicPr>
          <p:cNvPr id="27" name="图形 26" descr="远程控制">
            <a:extLst>
              <a:ext uri="{FF2B5EF4-FFF2-40B4-BE49-F238E27FC236}">
                <a16:creationId xmlns:a16="http://schemas.microsoft.com/office/drawing/2014/main" id="{C13D1A50-74AA-425D-A496-7B2A111E11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59010" y="4124765"/>
            <a:ext cx="576064" cy="576064"/>
          </a:xfrm>
          <a:prstGeom prst="rect">
            <a:avLst/>
          </a:prstGeom>
        </p:spPr>
      </p:pic>
      <p:pic>
        <p:nvPicPr>
          <p:cNvPr id="28" name="图形 27" descr="远程控制">
            <a:extLst>
              <a:ext uri="{FF2B5EF4-FFF2-40B4-BE49-F238E27FC236}">
                <a16:creationId xmlns:a16="http://schemas.microsoft.com/office/drawing/2014/main" id="{AEFE5E49-B8D0-47BC-99D9-991EF34B76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54743" y="4762269"/>
            <a:ext cx="576064" cy="576064"/>
          </a:xfrm>
          <a:prstGeom prst="rect">
            <a:avLst/>
          </a:prstGeom>
        </p:spPr>
      </p:pic>
      <p:pic>
        <p:nvPicPr>
          <p:cNvPr id="29" name="图形 28" descr="远程控制">
            <a:extLst>
              <a:ext uri="{FF2B5EF4-FFF2-40B4-BE49-F238E27FC236}">
                <a16:creationId xmlns:a16="http://schemas.microsoft.com/office/drawing/2014/main" id="{F95CD944-5848-41A6-82C6-7565945213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9658" y="4767239"/>
            <a:ext cx="576064" cy="576064"/>
          </a:xfrm>
          <a:prstGeom prst="rect">
            <a:avLst/>
          </a:prstGeom>
        </p:spPr>
      </p:pic>
      <p:pic>
        <p:nvPicPr>
          <p:cNvPr id="30" name="图形 29" descr="远程控制">
            <a:extLst>
              <a:ext uri="{FF2B5EF4-FFF2-40B4-BE49-F238E27FC236}">
                <a16:creationId xmlns:a16="http://schemas.microsoft.com/office/drawing/2014/main" id="{0C6EF99E-2619-4BCA-AE45-D837D75E78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84374" y="4772209"/>
            <a:ext cx="576064" cy="576064"/>
          </a:xfrm>
          <a:prstGeom prst="rect">
            <a:avLst/>
          </a:prstGeom>
        </p:spPr>
      </p:pic>
      <p:sp>
        <p:nvSpPr>
          <p:cNvPr id="31" name="文本框 30">
            <a:extLst>
              <a:ext uri="{FF2B5EF4-FFF2-40B4-BE49-F238E27FC236}">
                <a16:creationId xmlns:a16="http://schemas.microsoft.com/office/drawing/2014/main" id="{53182E20-E136-448C-B337-A39CE176529C}"/>
              </a:ext>
            </a:extLst>
          </p:cNvPr>
          <p:cNvSpPr txBox="1"/>
          <p:nvPr/>
        </p:nvSpPr>
        <p:spPr>
          <a:xfrm>
            <a:off x="9616597" y="5323388"/>
            <a:ext cx="720080" cy="307777"/>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从节点</a:t>
            </a:r>
            <a:endParaRPr lang="en-US" sz="1400" dirty="0">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8DC1C897-5C87-4960-B295-F2E33649C32D}"/>
              </a:ext>
            </a:extLst>
          </p:cNvPr>
          <p:cNvSpPr txBox="1"/>
          <p:nvPr/>
        </p:nvSpPr>
        <p:spPr>
          <a:xfrm>
            <a:off x="8827922" y="5728522"/>
            <a:ext cx="1807152"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Hadoop </a:t>
            </a:r>
            <a:r>
              <a:rPr lang="zh-CN" altLang="en-US" sz="1400" dirty="0">
                <a:latin typeface="Microsoft YaHei" panose="020B0503020204020204" pitchFamily="34" charset="-122"/>
                <a:ea typeface="Microsoft YaHei" panose="020B0503020204020204" pitchFamily="34" charset="-122"/>
              </a:rPr>
              <a:t>集群</a:t>
            </a:r>
            <a:endParaRPr lang="en-US" sz="1400" dirty="0">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54F91677-4971-491C-B2DB-0834ACD82440}"/>
              </a:ext>
            </a:extLst>
          </p:cNvPr>
          <p:cNvSpPr/>
          <p:nvPr/>
        </p:nvSpPr>
        <p:spPr>
          <a:xfrm>
            <a:off x="8290948" y="4037434"/>
            <a:ext cx="2369490" cy="1621452"/>
          </a:xfrm>
          <a:prstGeom prst="rect">
            <a:avLst/>
          </a:prstGeom>
          <a:noFill/>
          <a:ln w="19050">
            <a:solidFill>
              <a:srgbClr val="296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HBase</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479376" y="1484784"/>
            <a:ext cx="12529392" cy="551723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pPr>
            <a:r>
              <a:rPr kumimoji="1" lang="en-US" altLang="zh-CN" sz="2400" dirty="0">
                <a:latin typeface="Microsoft YaHei" panose="020B0503020204020204" pitchFamily="34" charset="-122"/>
                <a:ea typeface="Microsoft YaHei" panose="020B0503020204020204" pitchFamily="34" charset="-122"/>
              </a:rPr>
              <a:t>HBase</a:t>
            </a:r>
            <a:r>
              <a:rPr kumimoji="1" lang="zh-CN" altLang="en-US" sz="2400" dirty="0">
                <a:latin typeface="Microsoft YaHei" panose="020B0503020204020204" pitchFamily="34" charset="-122"/>
                <a:ea typeface="Microsoft YaHei" panose="020B0503020204020204" pitchFamily="34" charset="-122"/>
              </a:rPr>
              <a:t>是一个分布式的，面向列的数据库，主要用于随机访问和实时读写数据</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HBase</a:t>
            </a:r>
            <a:r>
              <a:rPr kumimoji="1" lang="zh-CN" altLang="en-US" sz="2400" dirty="0">
                <a:latin typeface="Microsoft YaHei" panose="020B0503020204020204" pitchFamily="34" charset="-122"/>
                <a:ea typeface="Microsoft YaHei" panose="020B0503020204020204" pitchFamily="34" charset="-122"/>
              </a:rPr>
              <a:t>适用于非结构化数据存储</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err="1">
                <a:latin typeface="Microsoft YaHei" panose="020B0503020204020204" pitchFamily="34" charset="-122"/>
                <a:ea typeface="Microsoft YaHei" panose="020B0503020204020204" pitchFamily="34" charset="-122"/>
              </a:rPr>
              <a:t>Hbase</a:t>
            </a:r>
            <a:r>
              <a:rPr kumimoji="1" lang="zh-CN" altLang="en-US" sz="2400" dirty="0">
                <a:latin typeface="Microsoft YaHei" panose="020B0503020204020204" pitchFamily="34" charset="-122"/>
                <a:ea typeface="Microsoft YaHei" panose="020B0503020204020204" pitchFamily="34" charset="-122"/>
              </a:rPr>
              <a:t>基于列存储数据，将数据存储在表中</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一个数据行有一个键</a:t>
            </a:r>
            <a:r>
              <a:rPr kumimoji="1" lang="en-US" altLang="zh-CN" sz="2400" dirty="0">
                <a:latin typeface="Microsoft YaHei" panose="020B0503020204020204" pitchFamily="34" charset="-122"/>
                <a:ea typeface="Microsoft YaHei" panose="020B0503020204020204" pitchFamily="34" charset="-122"/>
              </a:rPr>
              <a:t>(key)</a:t>
            </a:r>
            <a:r>
              <a:rPr kumimoji="1" lang="zh-CN" altLang="en-US" sz="2400" dirty="0">
                <a:latin typeface="Microsoft YaHei" panose="020B0503020204020204" pitchFamily="34" charset="-122"/>
                <a:ea typeface="Microsoft YaHei" panose="020B0503020204020204" pitchFamily="34" charset="-122"/>
              </a:rPr>
              <a:t>和任意数量的列</a:t>
            </a: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zh-CN"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err="1">
                <a:solidFill>
                  <a:srgbClr val="2965AB"/>
                </a:solidFill>
                <a:latin typeface="Microsoft YaHei" panose="020B0503020204020204" pitchFamily="34" charset="-122"/>
                <a:ea typeface="Microsoft YaHei" panose="020B0503020204020204" pitchFamily="34" charset="-122"/>
              </a:rPr>
              <a:t>Hcatalog</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573878" y="1412776"/>
            <a:ext cx="11312152" cy="51845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pPr>
            <a:r>
              <a:rPr kumimoji="1" lang="en-US" altLang="zh-CN" sz="2400" dirty="0" err="1">
                <a:latin typeface="Microsoft YaHei" panose="020B0503020204020204" pitchFamily="34" charset="-122"/>
                <a:ea typeface="Microsoft YaHei" panose="020B0503020204020204" pitchFamily="34" charset="-122"/>
              </a:rPr>
              <a:t>Hcatalog</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Hadoop</a:t>
            </a:r>
            <a:r>
              <a:rPr kumimoji="1" lang="zh-CN" altLang="en-US" sz="2400" dirty="0">
                <a:latin typeface="Microsoft YaHei" panose="020B0503020204020204" pitchFamily="34" charset="-122"/>
                <a:ea typeface="Microsoft YaHei" panose="020B0503020204020204" pitchFamily="34" charset="-122"/>
              </a:rPr>
              <a:t>的存储管理层，可以从集群中读取和写入数据</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err="1">
                <a:latin typeface="Microsoft YaHei" panose="020B0503020204020204" pitchFamily="34" charset="-122"/>
                <a:ea typeface="Microsoft YaHei" panose="020B0503020204020204" pitchFamily="34" charset="-122"/>
              </a:rPr>
              <a:t>Hcatalog</a:t>
            </a:r>
            <a:r>
              <a:rPr kumimoji="1" lang="zh-CN" altLang="en-US" sz="2400" dirty="0">
                <a:latin typeface="Microsoft YaHei" panose="020B0503020204020204" pitchFamily="34" charset="-122"/>
                <a:ea typeface="Microsoft YaHei" panose="020B0503020204020204" pitchFamily="34" charset="-122"/>
              </a:rPr>
              <a:t>支持任何格式和结构的数据存储</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一般情况，</a:t>
            </a:r>
            <a:r>
              <a:rPr kumimoji="1" lang="en-US" altLang="zh-CN" sz="2400" dirty="0" err="1">
                <a:latin typeface="Microsoft YaHei" panose="020B0503020204020204" pitchFamily="34" charset="-122"/>
                <a:ea typeface="Microsoft YaHei" panose="020B0503020204020204" pitchFamily="34" charset="-122"/>
              </a:rPr>
              <a:t>Hcatalog</a:t>
            </a:r>
            <a:r>
              <a:rPr kumimoji="1" lang="zh-CN" altLang="en-US" sz="2400" dirty="0">
                <a:latin typeface="Microsoft YaHei" panose="020B0503020204020204" pitchFamily="34" charset="-122"/>
                <a:ea typeface="Microsoft YaHei" panose="020B0503020204020204" pitchFamily="34" charset="-122"/>
              </a:rPr>
              <a:t>支持</a:t>
            </a:r>
            <a:r>
              <a:rPr kumimoji="1" lang="en-US" altLang="zh-CN" sz="2400" dirty="0">
                <a:latin typeface="Microsoft YaHei" panose="020B0503020204020204" pitchFamily="34" charset="-122"/>
                <a:ea typeface="Microsoft YaHei" panose="020B0503020204020204" pitchFamily="34" charset="-122"/>
              </a:rPr>
              <a:t>CSV</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JSON</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sequenceFile</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RCFile</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ORC</a:t>
            </a:r>
            <a:r>
              <a:rPr kumimoji="1" lang="zh-CN" altLang="en-US" sz="2400" dirty="0">
                <a:latin typeface="Microsoft YaHei" panose="020B0503020204020204" pitchFamily="34" charset="-122"/>
                <a:ea typeface="Microsoft YaHei" panose="020B0503020204020204" pitchFamily="34" charset="-122"/>
              </a:rPr>
              <a:t>文件格式</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
          <p:cNvSpPr txBox="1"/>
          <p:nvPr/>
        </p:nvSpPr>
        <p:spPr>
          <a:xfrm>
            <a:off x="481406" y="116655"/>
            <a:ext cx="4866358"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600" b="1" dirty="0">
                <a:solidFill>
                  <a:srgbClr val="2965AB"/>
                </a:solidFill>
                <a:latin typeface="Microsoft YaHei" panose="020B0503020204020204" pitchFamily="34" charset="-122"/>
                <a:ea typeface="Microsoft YaHei" panose="020B0503020204020204" pitchFamily="34" charset="-122"/>
              </a:rPr>
              <a:t>Hadoop</a:t>
            </a:r>
            <a:r>
              <a:rPr kumimoji="1" lang="zh-CN" altLang="en-US" sz="3600" b="1" dirty="0">
                <a:solidFill>
                  <a:srgbClr val="2965AB"/>
                </a:solidFill>
                <a:latin typeface="Microsoft YaHei" panose="020B0503020204020204" pitchFamily="34" charset="-122"/>
                <a:ea typeface="Microsoft YaHei" panose="020B0503020204020204" pitchFamily="34" charset="-122"/>
              </a:rPr>
              <a:t>简介</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 y="764704"/>
            <a:ext cx="12187592" cy="609024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Avro</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503040" y="1484784"/>
            <a:ext cx="11917324" cy="49685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pPr>
            <a:r>
              <a:rPr kumimoji="1" lang="en-US" altLang="zh-CN" sz="2400" dirty="0">
                <a:latin typeface="Microsoft YaHei" panose="020B0503020204020204" pitchFamily="34" charset="-122"/>
                <a:ea typeface="Microsoft YaHei" panose="020B0503020204020204" pitchFamily="34" charset="-122"/>
              </a:rPr>
              <a:t>Avro</a:t>
            </a:r>
            <a:r>
              <a:rPr kumimoji="1" lang="zh-CN" altLang="en-US" sz="2400" dirty="0">
                <a:latin typeface="Microsoft YaHei" panose="020B0503020204020204" pitchFamily="34" charset="-122"/>
                <a:ea typeface="Microsoft YaHei" panose="020B0503020204020204" pitchFamily="34" charset="-122"/>
              </a:rPr>
              <a:t>是用于数据序列化的系统</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序列化是指将对象转换为二进制流，反序列化是将二进制流转换为对象</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数据传输之前，</a:t>
            </a:r>
            <a:r>
              <a:rPr kumimoji="1" lang="en-US" altLang="zh-CN" sz="2400" dirty="0">
                <a:latin typeface="Microsoft YaHei" panose="020B0503020204020204" pitchFamily="34" charset="-122"/>
                <a:ea typeface="Microsoft YaHei" panose="020B0503020204020204" pitchFamily="34" charset="-122"/>
              </a:rPr>
              <a:t>Avro</a:t>
            </a:r>
            <a:r>
              <a:rPr kumimoji="1" lang="zh-CN" altLang="en-US" sz="2400" dirty="0">
                <a:latin typeface="Microsoft YaHei" panose="020B0503020204020204" pitchFamily="34" charset="-122"/>
                <a:ea typeface="Microsoft YaHei" panose="020B0503020204020204" pitchFamily="34" charset="-122"/>
              </a:rPr>
              <a:t>将数据序列化；二进制流到达目标地址后，再反序列化数据</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数据序列化的原因：</a:t>
            </a:r>
            <a:r>
              <a:rPr kumimoji="1" lang="en-US" altLang="zh-CN" sz="2400" dirty="0">
                <a:latin typeface="Microsoft YaHei" panose="020B0503020204020204" pitchFamily="34" charset="-122"/>
                <a:ea typeface="Microsoft YaHei" panose="020B0503020204020204" pitchFamily="34" charset="-122"/>
              </a:rPr>
              <a:t>JSON</a:t>
            </a:r>
            <a:r>
              <a:rPr kumimoji="1" lang="zh-CN" altLang="en-US" sz="2400" dirty="0">
                <a:latin typeface="Microsoft YaHei" panose="020B0503020204020204" pitchFamily="34" charset="-122"/>
                <a:ea typeface="Microsoft YaHei" panose="020B0503020204020204" pitchFamily="34" charset="-122"/>
              </a:rPr>
              <a:t>格式</a:t>
            </a:r>
            <a:r>
              <a:rPr kumimoji="1" lang="en-US" altLang="zh-CN" sz="2400" dirty="0">
                <a:latin typeface="Microsoft YaHei" panose="020B0503020204020204" pitchFamily="34" charset="-122"/>
                <a:ea typeface="Microsoft YaHei" panose="020B0503020204020204" pitchFamily="34" charset="-122"/>
              </a:rPr>
              <a:t>——&lt;key: value&gt;</a:t>
            </a: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序列化：头信息</a:t>
            </a:r>
            <a:r>
              <a:rPr kumimoji="1" lang="en-US" altLang="zh-CN" sz="2400" dirty="0">
                <a:latin typeface="Microsoft YaHei" panose="020B0503020204020204" pitchFamily="34" charset="-122"/>
                <a:ea typeface="Microsoft YaHei" panose="020B0503020204020204" pitchFamily="34" charset="-122"/>
              </a:rPr>
              <a:t> + </a:t>
            </a:r>
            <a:r>
              <a:rPr kumimoji="1" lang="zh-CN" altLang="en-US" sz="2400" dirty="0">
                <a:latin typeface="Microsoft YaHei" panose="020B0503020204020204" pitchFamily="34" charset="-122"/>
                <a:ea typeface="Microsoft YaHei" panose="020B0503020204020204" pitchFamily="34" charset="-122"/>
              </a:rPr>
              <a:t>数据块</a:t>
            </a: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zh-CN"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Thrift</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484267" y="1484784"/>
            <a:ext cx="11496600" cy="33843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pPr>
            <a:r>
              <a:rPr kumimoji="1" lang="en-US" altLang="zh-CN" sz="2400" dirty="0">
                <a:latin typeface="Microsoft YaHei" panose="020B0503020204020204" pitchFamily="34" charset="-122"/>
                <a:ea typeface="Microsoft YaHei" panose="020B0503020204020204" pitchFamily="34" charset="-122"/>
              </a:rPr>
              <a:t>Thrift</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Facebook</a:t>
            </a:r>
            <a:r>
              <a:rPr kumimoji="1" lang="zh-CN" altLang="en-US" sz="2400" dirty="0">
                <a:latin typeface="Microsoft YaHei" panose="020B0503020204020204" pitchFamily="34" charset="-122"/>
                <a:ea typeface="Microsoft YaHei" panose="020B0503020204020204" pitchFamily="34" charset="-122"/>
              </a:rPr>
              <a:t>开发的一种支持多种编程语言的远程服务调用的框架</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Thrift</a:t>
            </a:r>
            <a:r>
              <a:rPr kumimoji="1" lang="zh-CN" altLang="en-US" sz="2400" dirty="0">
                <a:latin typeface="Microsoft YaHei" panose="020B0503020204020204" pitchFamily="34" charset="-122"/>
                <a:ea typeface="Microsoft YaHei" panose="020B0503020204020204" pitchFamily="34" charset="-122"/>
              </a:rPr>
              <a:t>用于多种语言的相互通信</a:t>
            </a: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zh-CN" altLang="en-US" sz="2400" dirty="0">
              <a:latin typeface="Microsoft YaHei" panose="020B0503020204020204" pitchFamily="34" charset="-122"/>
              <a:ea typeface="Microsoft YaHei" panose="020B0503020204020204" pitchFamily="34" charset="-122"/>
            </a:endParaRPr>
          </a:p>
        </p:txBody>
      </p:sp>
      <p:pic>
        <p:nvPicPr>
          <p:cNvPr id="8" name="图形 7" descr="齿轮">
            <a:extLst>
              <a:ext uri="{FF2B5EF4-FFF2-40B4-BE49-F238E27FC236}">
                <a16:creationId xmlns:a16="http://schemas.microsoft.com/office/drawing/2014/main" id="{54CCB782-1224-4231-925D-3D8F02654E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756503">
            <a:off x="6596516" y="4416041"/>
            <a:ext cx="914400" cy="914400"/>
          </a:xfrm>
          <a:prstGeom prst="rect">
            <a:avLst/>
          </a:prstGeom>
        </p:spPr>
      </p:pic>
      <p:sp>
        <p:nvSpPr>
          <p:cNvPr id="12" name="文本框 11">
            <a:extLst>
              <a:ext uri="{FF2B5EF4-FFF2-40B4-BE49-F238E27FC236}">
                <a16:creationId xmlns:a16="http://schemas.microsoft.com/office/drawing/2014/main" id="{6C2346FE-C18B-4A60-AAFD-2784FCFBF45B}"/>
              </a:ext>
            </a:extLst>
          </p:cNvPr>
          <p:cNvSpPr txBox="1"/>
          <p:nvPr/>
        </p:nvSpPr>
        <p:spPr>
          <a:xfrm>
            <a:off x="6522790" y="5110700"/>
            <a:ext cx="1872208"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Thrift server</a:t>
            </a:r>
            <a:endParaRPr lang="en-US" sz="1400" dirty="0">
              <a:latin typeface="Microsoft YaHei" panose="020B0503020204020204" pitchFamily="34" charset="-122"/>
              <a:ea typeface="Microsoft YaHei" panose="020B0503020204020204" pitchFamily="34" charset="-122"/>
            </a:endParaRPr>
          </a:p>
        </p:txBody>
      </p:sp>
      <p:pic>
        <p:nvPicPr>
          <p:cNvPr id="15" name="图形 14" descr="文档">
            <a:extLst>
              <a:ext uri="{FF2B5EF4-FFF2-40B4-BE49-F238E27FC236}">
                <a16:creationId xmlns:a16="http://schemas.microsoft.com/office/drawing/2014/main" id="{0026B508-952E-493A-BB27-58CE4C90C6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9976" y="2438082"/>
            <a:ext cx="914400" cy="914400"/>
          </a:xfrm>
          <a:prstGeom prst="rect">
            <a:avLst/>
          </a:prstGeom>
        </p:spPr>
      </p:pic>
      <p:pic>
        <p:nvPicPr>
          <p:cNvPr id="18" name="图形 17" descr="文档">
            <a:extLst>
              <a:ext uri="{FF2B5EF4-FFF2-40B4-BE49-F238E27FC236}">
                <a16:creationId xmlns:a16="http://schemas.microsoft.com/office/drawing/2014/main" id="{A8945FB7-3149-405F-8809-608C30E032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9456" y="2438082"/>
            <a:ext cx="914400" cy="914400"/>
          </a:xfrm>
          <a:prstGeom prst="rect">
            <a:avLst/>
          </a:prstGeom>
        </p:spPr>
      </p:pic>
      <p:pic>
        <p:nvPicPr>
          <p:cNvPr id="19" name="图形 18" descr="文档">
            <a:extLst>
              <a:ext uri="{FF2B5EF4-FFF2-40B4-BE49-F238E27FC236}">
                <a16:creationId xmlns:a16="http://schemas.microsoft.com/office/drawing/2014/main" id="{12122FC1-0B01-45A0-B2D9-B12FAC2073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4227" y="2438082"/>
            <a:ext cx="914400" cy="914400"/>
          </a:xfrm>
          <a:prstGeom prst="rect">
            <a:avLst/>
          </a:prstGeom>
        </p:spPr>
      </p:pic>
      <p:sp>
        <p:nvSpPr>
          <p:cNvPr id="20" name="文本框 19">
            <a:extLst>
              <a:ext uri="{FF2B5EF4-FFF2-40B4-BE49-F238E27FC236}">
                <a16:creationId xmlns:a16="http://schemas.microsoft.com/office/drawing/2014/main" id="{7EDB9705-8DFA-46AE-A227-FD83CC296B98}"/>
              </a:ext>
            </a:extLst>
          </p:cNvPr>
          <p:cNvSpPr txBox="1"/>
          <p:nvPr/>
        </p:nvSpPr>
        <p:spPr>
          <a:xfrm>
            <a:off x="7332617" y="3332002"/>
            <a:ext cx="3021044"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Python client</a:t>
            </a:r>
            <a:endParaRPr lang="en-US" sz="14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587C211A-BFE6-4BF5-8A4C-7FC804F1F5F2}"/>
              </a:ext>
            </a:extLst>
          </p:cNvPr>
          <p:cNvSpPr txBox="1"/>
          <p:nvPr/>
        </p:nvSpPr>
        <p:spPr>
          <a:xfrm>
            <a:off x="5822095" y="3322308"/>
            <a:ext cx="3021044"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PHP client</a:t>
            </a:r>
            <a:endParaRPr lang="en-US" sz="1400" dirty="0">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C0C7F7B0-8D40-4AEB-818D-CE2B994E0F06}"/>
              </a:ext>
            </a:extLst>
          </p:cNvPr>
          <p:cNvSpPr txBox="1"/>
          <p:nvPr/>
        </p:nvSpPr>
        <p:spPr>
          <a:xfrm>
            <a:off x="8938375" y="3332001"/>
            <a:ext cx="3021044"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C++ client</a:t>
            </a:r>
            <a:endParaRPr lang="en-US" sz="1400" dirty="0">
              <a:latin typeface="Microsoft YaHei" panose="020B0503020204020204" pitchFamily="34" charset="-122"/>
              <a:ea typeface="Microsoft YaHei" panose="020B0503020204020204" pitchFamily="34" charset="-122"/>
            </a:endParaRPr>
          </a:p>
        </p:txBody>
      </p:sp>
      <p:sp>
        <p:nvSpPr>
          <p:cNvPr id="23" name="矩形: 圆角 22">
            <a:extLst>
              <a:ext uri="{FF2B5EF4-FFF2-40B4-BE49-F238E27FC236}">
                <a16:creationId xmlns:a16="http://schemas.microsoft.com/office/drawing/2014/main" id="{27639469-04BF-40E4-A130-DFEDC5259379}"/>
              </a:ext>
            </a:extLst>
          </p:cNvPr>
          <p:cNvSpPr/>
          <p:nvPr/>
        </p:nvSpPr>
        <p:spPr>
          <a:xfrm>
            <a:off x="8534028" y="5662568"/>
            <a:ext cx="936104" cy="613796"/>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接箭头连接符 24">
            <a:extLst>
              <a:ext uri="{FF2B5EF4-FFF2-40B4-BE49-F238E27FC236}">
                <a16:creationId xmlns:a16="http://schemas.microsoft.com/office/drawing/2014/main" id="{A3762802-7693-43C7-BD53-8FBA7FCF8B8E}"/>
              </a:ext>
            </a:extLst>
          </p:cNvPr>
          <p:cNvCxnSpPr>
            <a:cxnSpLocks/>
          </p:cNvCxnSpPr>
          <p:nvPr/>
        </p:nvCxnSpPr>
        <p:spPr>
          <a:xfrm>
            <a:off x="6337176" y="3630085"/>
            <a:ext cx="716540" cy="8842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F29EE7D-DD02-4E86-94FF-2AC175F0F517}"/>
              </a:ext>
            </a:extLst>
          </p:cNvPr>
          <p:cNvCxnSpPr>
            <a:cxnSpLocks/>
          </p:cNvCxnSpPr>
          <p:nvPr/>
        </p:nvCxnSpPr>
        <p:spPr>
          <a:xfrm flipH="1">
            <a:off x="7226499" y="3639779"/>
            <a:ext cx="694928" cy="8745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420E377-98AE-41E7-A808-D92F7FA7C03E}"/>
              </a:ext>
            </a:extLst>
          </p:cNvPr>
          <p:cNvCxnSpPr>
            <a:cxnSpLocks/>
          </p:cNvCxnSpPr>
          <p:nvPr/>
        </p:nvCxnSpPr>
        <p:spPr>
          <a:xfrm flipH="1">
            <a:off x="7464227" y="3790360"/>
            <a:ext cx="2012429" cy="8213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62B7741-6757-4EA3-934F-B15094C47332}"/>
              </a:ext>
            </a:extLst>
          </p:cNvPr>
          <p:cNvSpPr txBox="1"/>
          <p:nvPr/>
        </p:nvSpPr>
        <p:spPr>
          <a:xfrm>
            <a:off x="8633337" y="5707856"/>
            <a:ext cx="1872208" cy="523220"/>
          </a:xfrm>
          <a:prstGeom prst="rect">
            <a:avLst/>
          </a:prstGeom>
          <a:noFill/>
        </p:spPr>
        <p:txBody>
          <a:bodyPr wrap="square" rtlCol="0">
            <a:spAutoFit/>
          </a:bodyPr>
          <a:lstStyle/>
          <a:p>
            <a:r>
              <a:rPr lang="en-US" sz="1400" dirty="0">
                <a:latin typeface="Microsoft YaHei" panose="020B0503020204020204" pitchFamily="34" charset="-122"/>
                <a:ea typeface="Microsoft YaHei" panose="020B0503020204020204" pitchFamily="34" charset="-122"/>
              </a:rPr>
              <a:t>HBase </a:t>
            </a:r>
          </a:p>
          <a:p>
            <a:r>
              <a:rPr lang="en-US" sz="1400" dirty="0">
                <a:latin typeface="Microsoft YaHei" panose="020B0503020204020204" pitchFamily="34" charset="-122"/>
                <a:ea typeface="Microsoft YaHei" panose="020B0503020204020204" pitchFamily="34" charset="-122"/>
              </a:rPr>
              <a:t>cluster</a:t>
            </a:r>
          </a:p>
        </p:txBody>
      </p:sp>
      <p:cxnSp>
        <p:nvCxnSpPr>
          <p:cNvPr id="34" name="直接箭头连接符 33">
            <a:extLst>
              <a:ext uri="{FF2B5EF4-FFF2-40B4-BE49-F238E27FC236}">
                <a16:creationId xmlns:a16="http://schemas.microsoft.com/office/drawing/2014/main" id="{81DF400D-B10E-4272-8509-BF8302CEE3C5}"/>
              </a:ext>
            </a:extLst>
          </p:cNvPr>
          <p:cNvCxnSpPr>
            <a:cxnSpLocks/>
          </p:cNvCxnSpPr>
          <p:nvPr/>
        </p:nvCxnSpPr>
        <p:spPr>
          <a:xfrm>
            <a:off x="7090863" y="5458331"/>
            <a:ext cx="1304135" cy="49779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Sqoop</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479376" y="765764"/>
            <a:ext cx="11168136" cy="51125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Sqoop</a:t>
            </a:r>
            <a:r>
              <a:rPr kumimoji="1" lang="zh-CN" altLang="en-US" sz="2400" dirty="0">
                <a:latin typeface="Microsoft YaHei" panose="020B0503020204020204" pitchFamily="34" charset="-122"/>
                <a:ea typeface="Microsoft YaHei" panose="020B0503020204020204" pitchFamily="34" charset="-122"/>
              </a:rPr>
              <a:t>用于将外部来源的数据导入</a:t>
            </a:r>
            <a:r>
              <a:rPr kumimoji="1" lang="en-US" altLang="zh-CN" sz="2400" dirty="0">
                <a:latin typeface="Microsoft YaHei" panose="020B0503020204020204" pitchFamily="34" charset="-122"/>
                <a:ea typeface="Microsoft YaHei" panose="020B0503020204020204" pitchFamily="34" charset="-122"/>
              </a:rPr>
              <a:t>Hadoop</a:t>
            </a:r>
            <a:r>
              <a:rPr kumimoji="1" lang="zh-CN" altLang="en-US" sz="2400" dirty="0">
                <a:latin typeface="Microsoft YaHei" panose="020B0503020204020204" pitchFamily="34" charset="-122"/>
                <a:ea typeface="Microsoft YaHei" panose="020B0503020204020204" pitchFamily="34" charset="-122"/>
              </a:rPr>
              <a:t>的组件中，如</a:t>
            </a:r>
            <a:r>
              <a:rPr kumimoji="1" lang="en-US" altLang="zh-CN" sz="2400" dirty="0">
                <a:latin typeface="Microsoft YaHei" panose="020B0503020204020204" pitchFamily="34" charset="-122"/>
                <a:ea typeface="Microsoft YaHei" panose="020B0503020204020204" pitchFamily="34" charset="-122"/>
              </a:rPr>
              <a:t>HDFS</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Hive</a:t>
            </a:r>
            <a:r>
              <a:rPr kumimoji="1" lang="zh-CN" altLang="en-US" sz="2400" dirty="0">
                <a:latin typeface="Microsoft YaHei" panose="020B0503020204020204" pitchFamily="34" charset="-122"/>
                <a:ea typeface="Microsoft YaHei" panose="020B0503020204020204" pitchFamily="34" charset="-122"/>
              </a:rPr>
              <a:t>或</a:t>
            </a:r>
            <a:r>
              <a:rPr kumimoji="1" lang="en-US" altLang="zh-CN" sz="2400" dirty="0" err="1">
                <a:latin typeface="Microsoft YaHei" panose="020B0503020204020204" pitchFamily="34" charset="-122"/>
                <a:ea typeface="Microsoft YaHei" panose="020B0503020204020204" pitchFamily="34" charset="-122"/>
              </a:rPr>
              <a:t>Hbase</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Sqoop</a:t>
            </a:r>
            <a:r>
              <a:rPr kumimoji="1" lang="zh-CN" altLang="en-US" sz="2400" dirty="0">
                <a:latin typeface="Microsoft YaHei" panose="020B0503020204020204" pitchFamily="34" charset="-122"/>
                <a:ea typeface="Microsoft YaHei" panose="020B0503020204020204" pitchFamily="34" charset="-122"/>
              </a:rPr>
              <a:t>适用于</a:t>
            </a:r>
            <a:r>
              <a:rPr kumimoji="1" lang="en-US" altLang="zh-CN" sz="2400" dirty="0">
                <a:latin typeface="Microsoft YaHei" panose="020B0503020204020204" pitchFamily="34" charset="-122"/>
                <a:ea typeface="Microsoft YaHei" panose="020B0503020204020204" pitchFamily="34" charset="-122"/>
              </a:rPr>
              <a:t>MySQL</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Oracle</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Netezza</a:t>
            </a:r>
            <a:r>
              <a:rPr kumimoji="1" lang="zh-CN" altLang="en-US" sz="2400" dirty="0">
                <a:latin typeface="Microsoft YaHei" panose="020B0503020204020204" pitchFamily="34" charset="-122"/>
                <a:ea typeface="Microsoft YaHei" panose="020B0503020204020204" pitchFamily="34" charset="-122"/>
              </a:rPr>
              <a:t>等</a:t>
            </a:r>
            <a:endParaRPr kumimoji="1" lang="en-US" altLang="zh-CN" sz="2400" dirty="0">
              <a:latin typeface="Microsoft YaHei" panose="020B0503020204020204" pitchFamily="34" charset="-122"/>
              <a:ea typeface="Microsoft YaHei" panose="020B0503020204020204" pitchFamily="34" charset="-122"/>
            </a:endParaRPr>
          </a:p>
        </p:txBody>
      </p:sp>
      <p:sp>
        <p:nvSpPr>
          <p:cNvPr id="4" name="圆柱形 3">
            <a:extLst>
              <a:ext uri="{FF2B5EF4-FFF2-40B4-BE49-F238E27FC236}">
                <a16:creationId xmlns:a16="http://schemas.microsoft.com/office/drawing/2014/main" id="{B6F73850-0428-4A4C-88B3-90D02946C6EC}"/>
              </a:ext>
            </a:extLst>
          </p:cNvPr>
          <p:cNvSpPr/>
          <p:nvPr/>
        </p:nvSpPr>
        <p:spPr>
          <a:xfrm>
            <a:off x="2688981" y="3954141"/>
            <a:ext cx="1584176" cy="1101824"/>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icrosoft YaHei" panose="020B0503020204020204" pitchFamily="34" charset="-122"/>
                <a:ea typeface="Microsoft YaHei" panose="020B0503020204020204" pitchFamily="34" charset="-122"/>
              </a:rPr>
              <a:t>RDBMS</a:t>
            </a:r>
          </a:p>
          <a:p>
            <a:pPr algn="ctr"/>
            <a:r>
              <a:rPr lang="en-US" sz="1200" dirty="0">
                <a:solidFill>
                  <a:schemeClr val="tx1"/>
                </a:solidFill>
                <a:latin typeface="Microsoft YaHei" panose="020B0503020204020204" pitchFamily="34" charset="-122"/>
                <a:ea typeface="Microsoft YaHei" panose="020B0503020204020204" pitchFamily="34" charset="-122"/>
              </a:rPr>
              <a:t>(</a:t>
            </a:r>
            <a:r>
              <a:rPr lang="en-US" sz="1200" dirty="0" err="1">
                <a:solidFill>
                  <a:schemeClr val="tx1"/>
                </a:solidFill>
                <a:latin typeface="Microsoft YaHei" panose="020B0503020204020204" pitchFamily="34" charset="-122"/>
                <a:ea typeface="Microsoft YaHei" panose="020B0503020204020204" pitchFamily="34" charset="-122"/>
              </a:rPr>
              <a:t>MySQL,Or</a:t>
            </a:r>
            <a:r>
              <a:rPr lang="en-US" altLang="zh-CN" sz="1200" dirty="0" err="1">
                <a:solidFill>
                  <a:schemeClr val="tx1"/>
                </a:solidFill>
                <a:latin typeface="Microsoft YaHei" panose="020B0503020204020204" pitchFamily="34" charset="-122"/>
                <a:ea typeface="Microsoft YaHei" panose="020B0503020204020204" pitchFamily="34" charset="-122"/>
              </a:rPr>
              <a:t>acle</a:t>
            </a:r>
            <a:r>
              <a:rPr lang="en-US" altLang="zh-CN" sz="1200" dirty="0">
                <a:solidFill>
                  <a:schemeClr val="tx1"/>
                </a:solidFill>
                <a:latin typeface="Microsoft YaHei" panose="020B0503020204020204" pitchFamily="34" charset="-122"/>
                <a:ea typeface="Microsoft YaHei" panose="020B0503020204020204" pitchFamily="34" charset="-122"/>
              </a:rPr>
              <a:t>…</a:t>
            </a:r>
            <a:r>
              <a:rPr lang="en-US" sz="1200" dirty="0">
                <a:solidFill>
                  <a:schemeClr val="tx1"/>
                </a:solidFill>
                <a:latin typeface="Microsoft YaHei" panose="020B0503020204020204" pitchFamily="34" charset="-122"/>
                <a:ea typeface="Microsoft YaHei" panose="020B0503020204020204" pitchFamily="34" charset="-122"/>
              </a:rPr>
              <a:t>)</a:t>
            </a:r>
          </a:p>
        </p:txBody>
      </p:sp>
      <p:sp>
        <p:nvSpPr>
          <p:cNvPr id="8" name="圆柱形 7">
            <a:extLst>
              <a:ext uri="{FF2B5EF4-FFF2-40B4-BE49-F238E27FC236}">
                <a16:creationId xmlns:a16="http://schemas.microsoft.com/office/drawing/2014/main" id="{13D7AB2A-D644-41B7-9BBB-D562E305327B}"/>
              </a:ext>
            </a:extLst>
          </p:cNvPr>
          <p:cNvSpPr/>
          <p:nvPr/>
        </p:nvSpPr>
        <p:spPr>
          <a:xfrm>
            <a:off x="7754586" y="3940424"/>
            <a:ext cx="1584176" cy="1129258"/>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icrosoft YaHei" panose="020B0503020204020204" pitchFamily="34" charset="-122"/>
                <a:ea typeface="Microsoft YaHei" panose="020B0503020204020204" pitchFamily="34" charset="-122"/>
              </a:rPr>
              <a:t>Hadoop File</a:t>
            </a:r>
          </a:p>
          <a:p>
            <a:pPr algn="ctr"/>
            <a:r>
              <a:rPr lang="en-US" sz="1200" dirty="0">
                <a:solidFill>
                  <a:schemeClr val="tx1"/>
                </a:solidFill>
                <a:latin typeface="Microsoft YaHei" panose="020B0503020204020204" pitchFamily="34" charset="-122"/>
                <a:ea typeface="Microsoft YaHei" panose="020B0503020204020204" pitchFamily="34" charset="-122"/>
              </a:rPr>
              <a:t>System</a:t>
            </a:r>
          </a:p>
          <a:p>
            <a:pPr algn="ctr"/>
            <a:r>
              <a:rPr lang="en-US" sz="1200" dirty="0">
                <a:solidFill>
                  <a:schemeClr val="tx1"/>
                </a:solidFill>
                <a:latin typeface="Microsoft YaHei" panose="020B0503020204020204" pitchFamily="34" charset="-122"/>
                <a:ea typeface="Microsoft YaHei" panose="020B0503020204020204" pitchFamily="34" charset="-122"/>
              </a:rPr>
              <a:t>(</a:t>
            </a:r>
            <a:r>
              <a:rPr lang="en-US" sz="1200" dirty="0" err="1">
                <a:solidFill>
                  <a:schemeClr val="tx1"/>
                </a:solidFill>
                <a:latin typeface="Microsoft YaHei" panose="020B0503020204020204" pitchFamily="34" charset="-122"/>
                <a:ea typeface="Microsoft YaHei" panose="020B0503020204020204" pitchFamily="34" charset="-122"/>
              </a:rPr>
              <a:t>HDFS,Hbase,Hive</a:t>
            </a:r>
            <a:r>
              <a:rPr lang="en-US" sz="1200" dirty="0">
                <a:solidFill>
                  <a:schemeClr val="tx1"/>
                </a:solidFill>
                <a:latin typeface="Microsoft YaHei" panose="020B0503020204020204" pitchFamily="34" charset="-122"/>
                <a:ea typeface="Microsoft YaHei" panose="020B0503020204020204" pitchFamily="34" charset="-122"/>
              </a:rPr>
              <a:t>)</a:t>
            </a:r>
          </a:p>
        </p:txBody>
      </p:sp>
      <p:sp>
        <p:nvSpPr>
          <p:cNvPr id="6" name="矩形 5">
            <a:extLst>
              <a:ext uri="{FF2B5EF4-FFF2-40B4-BE49-F238E27FC236}">
                <a16:creationId xmlns:a16="http://schemas.microsoft.com/office/drawing/2014/main" id="{9F3684AA-A87C-4FA9-9280-332579E7AD7D}"/>
              </a:ext>
            </a:extLst>
          </p:cNvPr>
          <p:cNvSpPr/>
          <p:nvPr/>
        </p:nvSpPr>
        <p:spPr>
          <a:xfrm>
            <a:off x="5231904" y="3429000"/>
            <a:ext cx="1584176" cy="2108840"/>
          </a:xfrm>
          <a:prstGeom prst="rect">
            <a:avLst/>
          </a:prstGeom>
          <a:solidFill>
            <a:schemeClr val="accent5">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矩形 9">
            <a:extLst>
              <a:ext uri="{FF2B5EF4-FFF2-40B4-BE49-F238E27FC236}">
                <a16:creationId xmlns:a16="http://schemas.microsoft.com/office/drawing/2014/main" id="{287FFF9D-8464-4C13-A174-8EC93DEDA8B8}"/>
              </a:ext>
            </a:extLst>
          </p:cNvPr>
          <p:cNvSpPr/>
          <p:nvPr/>
        </p:nvSpPr>
        <p:spPr>
          <a:xfrm>
            <a:off x="5565222" y="3715023"/>
            <a:ext cx="883822" cy="47823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latin typeface="Microsoft YaHei" panose="020B0503020204020204" pitchFamily="34" charset="-122"/>
                <a:ea typeface="Microsoft YaHei" panose="020B0503020204020204" pitchFamily="34" charset="-122"/>
              </a:rPr>
              <a:t>输入</a:t>
            </a:r>
            <a:endParaRPr lang="en-US" dirty="0">
              <a:solidFill>
                <a:sysClr val="windowText" lastClr="000000"/>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3899179D-2E0B-4528-899D-C4164F851F34}"/>
              </a:ext>
            </a:extLst>
          </p:cNvPr>
          <p:cNvSpPr/>
          <p:nvPr/>
        </p:nvSpPr>
        <p:spPr>
          <a:xfrm>
            <a:off x="5582081" y="4557059"/>
            <a:ext cx="883822" cy="47823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latin typeface="Microsoft YaHei" panose="020B0503020204020204" pitchFamily="34" charset="-122"/>
                <a:ea typeface="Microsoft YaHei" panose="020B0503020204020204" pitchFamily="34" charset="-122"/>
              </a:rPr>
              <a:t>输出</a:t>
            </a:r>
            <a:endParaRPr lang="en-US" dirty="0">
              <a:solidFill>
                <a:sysClr val="windowText" lastClr="000000"/>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313EE63E-0EB5-4D94-87A6-EEDE62AFB594}"/>
              </a:ext>
            </a:extLst>
          </p:cNvPr>
          <p:cNvSpPr txBox="1"/>
          <p:nvPr/>
        </p:nvSpPr>
        <p:spPr>
          <a:xfrm>
            <a:off x="5610269" y="5123359"/>
            <a:ext cx="907621" cy="646331"/>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Sqoop</a:t>
            </a:r>
          </a:p>
          <a:p>
            <a:endParaRPr lang="en-US" dirty="0">
              <a:latin typeface="Microsoft YaHei" panose="020B0503020204020204" pitchFamily="34" charset="-122"/>
              <a:ea typeface="Microsoft YaHei" panose="020B0503020204020204" pitchFamily="34" charset="-122"/>
            </a:endParaRPr>
          </a:p>
        </p:txBody>
      </p:sp>
      <p:cxnSp>
        <p:nvCxnSpPr>
          <p:cNvPr id="14" name="直接箭头连接符 13">
            <a:extLst>
              <a:ext uri="{FF2B5EF4-FFF2-40B4-BE49-F238E27FC236}">
                <a16:creationId xmlns:a16="http://schemas.microsoft.com/office/drawing/2014/main" id="{3CFB283F-8D1D-4B2F-AE51-84FED313E64A}"/>
              </a:ext>
            </a:extLst>
          </p:cNvPr>
          <p:cNvCxnSpPr>
            <a:cxnSpLocks/>
          </p:cNvCxnSpPr>
          <p:nvPr/>
        </p:nvCxnSpPr>
        <p:spPr>
          <a:xfrm flipV="1">
            <a:off x="4293398" y="3976862"/>
            <a:ext cx="864096" cy="31114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3DA133D-7AAE-4149-9ACC-F7CCA93D82DF}"/>
              </a:ext>
            </a:extLst>
          </p:cNvPr>
          <p:cNvCxnSpPr>
            <a:cxnSpLocks/>
          </p:cNvCxnSpPr>
          <p:nvPr/>
        </p:nvCxnSpPr>
        <p:spPr>
          <a:xfrm>
            <a:off x="6871887" y="3976862"/>
            <a:ext cx="826891" cy="39825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F3F668F-697C-4081-A3D2-C0ED780D9BDB}"/>
              </a:ext>
            </a:extLst>
          </p:cNvPr>
          <p:cNvCxnSpPr>
            <a:cxnSpLocks/>
          </p:cNvCxnSpPr>
          <p:nvPr/>
        </p:nvCxnSpPr>
        <p:spPr>
          <a:xfrm flipH="1">
            <a:off x="6898691" y="4528436"/>
            <a:ext cx="765083" cy="38492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9E5A2B2-D7E0-4CDF-A386-E2EFA2017A05}"/>
              </a:ext>
            </a:extLst>
          </p:cNvPr>
          <p:cNvCxnSpPr>
            <a:cxnSpLocks/>
          </p:cNvCxnSpPr>
          <p:nvPr/>
        </p:nvCxnSpPr>
        <p:spPr>
          <a:xfrm flipH="1" flipV="1">
            <a:off x="4308161" y="4499519"/>
            <a:ext cx="841132" cy="41384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Flume</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479376" y="1376772"/>
            <a:ext cx="10945216" cy="33843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pPr>
            <a:r>
              <a:rPr kumimoji="1" lang="en-US" altLang="zh-CN" sz="2400" dirty="0">
                <a:latin typeface="Microsoft YaHei" panose="020B0503020204020204" pitchFamily="34" charset="-122"/>
                <a:ea typeface="Microsoft YaHei" panose="020B0503020204020204" pitchFamily="34" charset="-122"/>
              </a:rPr>
              <a:t>Flume</a:t>
            </a:r>
            <a:r>
              <a:rPr kumimoji="1" lang="zh-CN" altLang="en-US" sz="2400" dirty="0">
                <a:latin typeface="Microsoft YaHei" panose="020B0503020204020204" pitchFamily="34" charset="-122"/>
                <a:ea typeface="Microsoft YaHei" panose="020B0503020204020204" pitchFamily="34" charset="-122"/>
              </a:rPr>
              <a:t>用于将来自不同源系统的大量日志数据进行收集和整合并传输到</a:t>
            </a:r>
            <a:r>
              <a:rPr kumimoji="1" lang="en-US" altLang="zh-CN" sz="2400" dirty="0">
                <a:latin typeface="Microsoft YaHei" panose="020B0503020204020204" pitchFamily="34" charset="-122"/>
                <a:ea typeface="Microsoft YaHei" panose="020B0503020204020204" pitchFamily="34" charset="-122"/>
              </a:rPr>
              <a:t>HDFS</a:t>
            </a: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可用于传输网络流量数据、社交媒体产生的数据、电子邮件等海量数据集</a:t>
            </a: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zh-CN" altLang="en-US" sz="2400" dirty="0">
              <a:latin typeface="Microsoft YaHei" panose="020B0503020204020204" pitchFamily="34" charset="-122"/>
              <a:ea typeface="Microsoft YaHei" panose="020B0503020204020204" pitchFamily="34" charset="-122"/>
            </a:endParaRPr>
          </a:p>
        </p:txBody>
      </p:sp>
      <p:sp>
        <p:nvSpPr>
          <p:cNvPr id="3" name="矩形 2"/>
          <p:cNvSpPr/>
          <p:nvPr/>
        </p:nvSpPr>
        <p:spPr>
          <a:xfrm>
            <a:off x="1656184" y="6300028"/>
            <a:ext cx="9768408" cy="369332"/>
          </a:xfrm>
          <a:prstGeom prst="rect">
            <a:avLst/>
          </a:prstGeom>
        </p:spPr>
        <p:txBody>
          <a:bodyPr wrap="square">
            <a:spAutoFit/>
          </a:bodyPr>
          <a:lstStyle/>
          <a:p>
            <a:r>
              <a:rPr lang="en-US" altLang="zh-CN" dirty="0">
                <a:latin typeface="Microsoft YaHei" panose="020B0503020204020204" pitchFamily="34" charset="-122"/>
                <a:ea typeface="Microsoft YaHei" panose="020B0503020204020204" pitchFamily="34" charset="-122"/>
              </a:rPr>
              <a:t>Ref</a:t>
            </a:r>
            <a:r>
              <a:rPr lang="zh-CN" altLang="en-US"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https://www.tutorialspoint.com/apache_flume/apache_flume_introduction.htm</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174" y="3429000"/>
            <a:ext cx="6408712" cy="241394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err="1">
                <a:solidFill>
                  <a:srgbClr val="2965AB"/>
                </a:solidFill>
                <a:latin typeface="Microsoft YaHei" panose="020B0503020204020204" pitchFamily="34" charset="-122"/>
                <a:ea typeface="Microsoft YaHei" panose="020B0503020204020204" pitchFamily="34" charset="-122"/>
              </a:rPr>
              <a:t>ZooKeeper</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479376" y="903334"/>
            <a:ext cx="10992093" cy="55489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err="1">
                <a:latin typeface="Microsoft YaHei" panose="020B0503020204020204" pitchFamily="34" charset="-122"/>
                <a:ea typeface="Microsoft YaHei" panose="020B0503020204020204" pitchFamily="34" charset="-122"/>
              </a:rPr>
              <a:t>ZooKeeper</a:t>
            </a:r>
            <a:r>
              <a:rPr kumimoji="1" lang="zh-CN" altLang="en-US" sz="2400" dirty="0">
                <a:latin typeface="Microsoft YaHei" panose="020B0503020204020204" pitchFamily="34" charset="-122"/>
                <a:ea typeface="Microsoft YaHei" panose="020B0503020204020204" pitchFamily="34" charset="-122"/>
              </a:rPr>
              <a:t>集中服务于</a:t>
            </a:r>
            <a:r>
              <a:rPr kumimoji="1" lang="en-US" altLang="zh-CN" sz="2400" dirty="0">
                <a:latin typeface="Microsoft YaHei" panose="020B0503020204020204" pitchFamily="34" charset="-122"/>
                <a:ea typeface="Microsoft YaHei" panose="020B0503020204020204" pitchFamily="34" charset="-122"/>
              </a:rPr>
              <a:t>Hadoop</a:t>
            </a:r>
            <a:r>
              <a:rPr kumimoji="1" lang="zh-CN" altLang="en-US" sz="2400" dirty="0">
                <a:latin typeface="Microsoft YaHei" panose="020B0503020204020204" pitchFamily="34" charset="-122"/>
                <a:ea typeface="Microsoft YaHei" panose="020B0503020204020204" pitchFamily="34" charset="-122"/>
              </a:rPr>
              <a:t>生态系统的各个组件</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提供同步、配置管理、分组和命名等服务</a:t>
            </a:r>
          </a:p>
        </p:txBody>
      </p:sp>
      <p:pic>
        <p:nvPicPr>
          <p:cNvPr id="6" name="图片 5">
            <a:extLst>
              <a:ext uri="{FF2B5EF4-FFF2-40B4-BE49-F238E27FC236}">
                <a16:creationId xmlns:a16="http://schemas.microsoft.com/office/drawing/2014/main" id="{69269ECA-1358-4D97-9AF5-872FADF0A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2322611"/>
            <a:ext cx="4772025" cy="43148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Mahout</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9" name="文本占位符 1"/>
          <p:cNvSpPr txBox="1"/>
          <p:nvPr/>
        </p:nvSpPr>
        <p:spPr>
          <a:xfrm>
            <a:off x="504362" y="908720"/>
            <a:ext cx="11197752" cy="53285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Mahout</a:t>
            </a:r>
            <a:r>
              <a:rPr kumimoji="1" lang="zh-CN" altLang="en-US" sz="2400" dirty="0">
                <a:latin typeface="Microsoft YaHei" panose="020B0503020204020204" pitchFamily="34" charset="-122"/>
                <a:ea typeface="Microsoft YaHei" panose="020B0503020204020204" pitchFamily="34" charset="-122"/>
              </a:rPr>
              <a:t>是用于创建可扩展的机器学习算法和数据挖掘库的开源框架</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Mahout</a:t>
            </a:r>
            <a:r>
              <a:rPr kumimoji="1" lang="zh-CN" altLang="en-US" sz="2400" dirty="0">
                <a:latin typeface="Microsoft YaHei" panose="020B0503020204020204" pitchFamily="34" charset="-122"/>
                <a:ea typeface="Microsoft YaHei" panose="020B0503020204020204" pitchFamily="34" charset="-122"/>
              </a:rPr>
              <a:t>现有算法：</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集群：将类似的项目自动组织到一起</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协作筛选：挖掘用户行为并提出产品推荐</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分类：训练现有的分类，将未分类的项目分配到最佳类别</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频繁模式挖掘：分析一组中的项目，识别经常一起出现的项目</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Spark</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5" name="文本框 4"/>
          <p:cNvSpPr txBox="1"/>
          <p:nvPr/>
        </p:nvSpPr>
        <p:spPr>
          <a:xfrm>
            <a:off x="470518" y="908720"/>
            <a:ext cx="13177464" cy="10618291"/>
          </a:xfrm>
          <a:prstGeom prst="rect">
            <a:avLst/>
          </a:prstGeom>
          <a:noFill/>
        </p:spPr>
        <p:txBody>
          <a:bodyPr wrap="square" rtlCol="0">
            <a:spAutoFit/>
          </a:bodyPr>
          <a:lstStyle/>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Spark</a:t>
            </a:r>
            <a:r>
              <a:rPr lang="zh-CN" altLang="en-US" sz="2400" dirty="0">
                <a:latin typeface="Microsoft YaHei" panose="020B0503020204020204" pitchFamily="34" charset="-122"/>
                <a:ea typeface="Microsoft YaHei" panose="020B0503020204020204" pitchFamily="34" charset="-122"/>
              </a:rPr>
              <a:t>是一个高速的、通用的大数据计算处理引擎</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nSpc>
                <a:spcPct val="100000"/>
              </a:lnSpc>
              <a:buClr>
                <a:srgbClr val="0070C0"/>
              </a:buClr>
              <a:buSzPct val="100000"/>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Spark</a:t>
            </a:r>
            <a:r>
              <a:rPr lang="zh-CN" altLang="en-US" sz="2400" dirty="0">
                <a:latin typeface="Microsoft YaHei" panose="020B0503020204020204" pitchFamily="34" charset="-122"/>
                <a:ea typeface="Microsoft YaHei" panose="020B0503020204020204" pitchFamily="34" charset="-122"/>
              </a:rPr>
              <a:t>的核心思想：内存代替磁盘作为计算过程中的数据存储</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00000"/>
              </a:lnSpc>
              <a:buClr>
                <a:srgbClr val="0070C0"/>
              </a:buClr>
              <a:buSzPct val="100000"/>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nSpc>
                <a:spcPct val="100000"/>
              </a:lnSpc>
              <a:buClr>
                <a:srgbClr val="0070C0"/>
              </a:buClr>
              <a:buSzPct val="1000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大规模数据集进行反复的计算时，数据保存在内存中，从而极大提高数据处理速度</a:t>
            </a: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r>
              <a:rPr lang="en-US" altLang="zh-CN" sz="2400" dirty="0">
                <a:latin typeface="Microsoft YaHei" panose="020B0503020204020204" pitchFamily="34" charset="-122"/>
                <a:ea typeface="Microsoft YaHei" panose="020B0503020204020204" pitchFamily="34" charset="-122"/>
              </a:rPr>
              <a:t>                    </a:t>
            </a:r>
          </a:p>
          <a:p>
            <a:pPr>
              <a:buClr>
                <a:srgbClr val="0070C0"/>
              </a:buClr>
            </a:pPr>
            <a:r>
              <a:rPr lang="en-US" altLang="zh-CN" sz="2400"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endParaRPr lang="en-US"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dirty="0">
              <a:latin typeface="Microsoft YaHei" panose="020B0503020204020204" pitchFamily="34" charset="-122"/>
              <a:ea typeface="Microsoft YaHei" panose="020B0503020204020204" pitchFamily="34" charset="-122"/>
            </a:endParaRPr>
          </a:p>
          <a:p>
            <a:pPr>
              <a:buClr>
                <a:srgbClr val="0070C0"/>
              </a:buClr>
            </a:pPr>
            <a:r>
              <a:rPr lang="en-US" altLang="zh-CN"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B92BC69C-70F1-4C53-AAEE-FD4162CFC717}"/>
              </a:ext>
            </a:extLst>
          </p:cNvPr>
          <p:cNvPicPr>
            <a:picLocks noChangeAspect="1"/>
          </p:cNvPicPr>
          <p:nvPr/>
        </p:nvPicPr>
        <p:blipFill rotWithShape="1">
          <a:blip r:embed="rId3">
            <a:extLst>
              <a:ext uri="{28A0092B-C50C-407E-A947-70E740481C1C}">
                <a14:useLocalDpi xmlns:a14="http://schemas.microsoft.com/office/drawing/2010/main" val="0"/>
              </a:ext>
            </a:extLst>
          </a:blip>
          <a:srcRect l="3818" t="14300" r="5905" b="22700"/>
          <a:stretch>
            <a:fillRect/>
          </a:stretch>
        </p:blipFill>
        <p:spPr>
          <a:xfrm>
            <a:off x="5519936" y="3530322"/>
            <a:ext cx="5688633" cy="2687543"/>
          </a:xfrm>
          <a:prstGeom prst="rect">
            <a:avLst/>
          </a:prstGeom>
        </p:spPr>
      </p:pic>
    </p:spTree>
    <p:extLst>
      <p:ext uri="{BB962C8B-B14F-4D97-AF65-F5344CB8AC3E}">
        <p14:creationId xmlns:p14="http://schemas.microsoft.com/office/powerpoint/2010/main" val="409070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的工作机制</a:t>
            </a:r>
          </a:p>
        </p:txBody>
      </p:sp>
      <p:sp>
        <p:nvSpPr>
          <p:cNvPr id="9" name="文本占位符 1"/>
          <p:cNvSpPr txBox="1"/>
          <p:nvPr/>
        </p:nvSpPr>
        <p:spPr>
          <a:xfrm>
            <a:off x="551384" y="836712"/>
            <a:ext cx="11737304" cy="57332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Hadoop</a:t>
            </a:r>
            <a:r>
              <a:rPr kumimoji="1" lang="zh-CN" altLang="en-US" sz="2400" dirty="0">
                <a:latin typeface="Microsoft YaHei" panose="020B0503020204020204" pitchFamily="34" charset="-122"/>
                <a:ea typeface="Microsoft YaHei" panose="020B0503020204020204" pitchFamily="34" charset="-122"/>
              </a:rPr>
              <a:t>提供存储层</a:t>
            </a:r>
            <a:r>
              <a:rPr kumimoji="1" lang="en-US" altLang="zh-CN" sz="2400" dirty="0">
                <a:latin typeface="Microsoft YaHei" panose="020B0503020204020204" pitchFamily="34" charset="-122"/>
                <a:ea typeface="Microsoft YaHei" panose="020B0503020204020204" pitchFamily="34" charset="-122"/>
              </a:rPr>
              <a:t>HDFS</a:t>
            </a:r>
            <a:r>
              <a:rPr kumimoji="1" lang="zh-CN" altLang="en-US" sz="2400" dirty="0">
                <a:latin typeface="Microsoft YaHei" panose="020B0503020204020204" pitchFamily="34" charset="-122"/>
                <a:ea typeface="Microsoft YaHei" panose="020B0503020204020204" pitchFamily="34" charset="-122"/>
              </a:rPr>
              <a:t>和资源管理层</a:t>
            </a:r>
            <a:r>
              <a:rPr kumimoji="1" lang="en-US" altLang="zh-CN" sz="2400" dirty="0">
                <a:latin typeface="Microsoft YaHei" panose="020B0503020204020204" pitchFamily="34" charset="-122"/>
                <a:ea typeface="Microsoft YaHei" panose="020B0503020204020204" pitchFamily="34" charset="-122"/>
              </a:rPr>
              <a:t>YARN</a:t>
            </a: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MapReduce</a:t>
            </a:r>
            <a:r>
              <a:rPr kumimoji="1" lang="zh-CN" altLang="en-US" sz="2400" dirty="0">
                <a:latin typeface="Microsoft YaHei" panose="020B0503020204020204" pitchFamily="34" charset="-122"/>
                <a:ea typeface="Microsoft YaHei" panose="020B0503020204020204" pitchFamily="34" charset="-122"/>
              </a:rPr>
              <a:t>是在</a:t>
            </a:r>
            <a:r>
              <a:rPr kumimoji="1" lang="en-US" altLang="zh-CN" sz="2400" dirty="0">
                <a:latin typeface="Microsoft YaHei" panose="020B0503020204020204" pitchFamily="34" charset="-122"/>
                <a:ea typeface="Microsoft YaHei" panose="020B0503020204020204" pitchFamily="34" charset="-122"/>
              </a:rPr>
              <a:t>YARN</a:t>
            </a:r>
            <a:r>
              <a:rPr kumimoji="1" lang="zh-CN" altLang="en-US" sz="2400" dirty="0">
                <a:latin typeface="Microsoft YaHei" panose="020B0503020204020204" pitchFamily="34" charset="-122"/>
                <a:ea typeface="Microsoft YaHei" panose="020B0503020204020204" pitchFamily="34" charset="-122"/>
              </a:rPr>
              <a:t>上的计算（数据处理）层</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5</a:t>
            </a:r>
            <a:r>
              <a:rPr kumimoji="1" lang="zh-CN" altLang="en-US" sz="2400" dirty="0">
                <a:latin typeface="Microsoft YaHei" panose="020B0503020204020204" pitchFamily="34" charset="-122"/>
                <a:ea typeface="Microsoft YaHei" panose="020B0503020204020204" pitchFamily="34" charset="-122"/>
              </a:rPr>
              <a:t>个守护进程在</a:t>
            </a:r>
            <a:r>
              <a:rPr kumimoji="1" lang="en-US" altLang="zh-CN" sz="2400" dirty="0">
                <a:latin typeface="Microsoft YaHei" panose="020B0503020204020204" pitchFamily="34" charset="-122"/>
                <a:ea typeface="Microsoft YaHei" panose="020B0503020204020204" pitchFamily="34" charset="-122"/>
              </a:rPr>
              <a:t>HDFS</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MapReduce</a:t>
            </a:r>
            <a:r>
              <a:rPr kumimoji="1" lang="zh-CN" altLang="en-US" sz="2400" dirty="0">
                <a:latin typeface="Microsoft YaHei" panose="020B0503020204020204" pitchFamily="34" charset="-122"/>
                <a:ea typeface="Microsoft YaHei" panose="020B0503020204020204" pitchFamily="34" charset="-122"/>
              </a:rPr>
              <a:t>上运行：</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r>
              <a:rPr kumimoji="1" lang="en-US" altLang="zh-CN" sz="2400" dirty="0" err="1">
                <a:latin typeface="Microsoft YaHei" panose="020B0503020204020204" pitchFamily="34" charset="-122"/>
                <a:ea typeface="Microsoft YaHei" panose="020B0503020204020204" pitchFamily="34" charset="-122"/>
              </a:rPr>
              <a:t>Namenode</a:t>
            </a: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HDFS</a:t>
            </a:r>
            <a:r>
              <a:rPr kumimoji="1" lang="zh-CN" altLang="en-US" sz="2400" dirty="0">
                <a:latin typeface="Microsoft YaHei" panose="020B0503020204020204" pitchFamily="34" charset="-122"/>
                <a:ea typeface="Microsoft YaHei" panose="020B0503020204020204" pitchFamily="34" charset="-122"/>
              </a:rPr>
              <a:t>的主节点运行</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a:t>
            </a:r>
            <a:r>
              <a:rPr kumimoji="1" lang="en-US" altLang="zh-CN" sz="2400" dirty="0" err="1">
                <a:latin typeface="Microsoft YaHei" panose="020B0503020204020204" pitchFamily="34" charset="-122"/>
                <a:ea typeface="Microsoft YaHei" panose="020B0503020204020204" pitchFamily="34" charset="-122"/>
              </a:rPr>
              <a:t>Datanode</a:t>
            </a: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HDFS</a:t>
            </a:r>
            <a:r>
              <a:rPr kumimoji="1" lang="zh-CN" altLang="en-US" sz="2400" dirty="0">
                <a:latin typeface="Microsoft YaHei" panose="020B0503020204020204" pitchFamily="34" charset="-122"/>
                <a:ea typeface="Microsoft YaHei" panose="020B0503020204020204" pitchFamily="34" charset="-122"/>
              </a:rPr>
              <a:t>从节点运行</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Resource Manager</a:t>
            </a: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MapReduce</a:t>
            </a:r>
            <a:r>
              <a:rPr kumimoji="1" lang="zh-CN" altLang="en-US" sz="2400" dirty="0">
                <a:latin typeface="Microsoft YaHei" panose="020B0503020204020204" pitchFamily="34" charset="-122"/>
                <a:ea typeface="Microsoft YaHei" panose="020B0503020204020204" pitchFamily="34" charset="-122"/>
              </a:rPr>
              <a:t>的主节点上运行</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Node Manager</a:t>
            </a: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MapReduce</a:t>
            </a:r>
            <a:r>
              <a:rPr kumimoji="1" lang="zh-CN" altLang="en-US" sz="2400" dirty="0">
                <a:latin typeface="Microsoft YaHei" panose="020B0503020204020204" pitchFamily="34" charset="-122"/>
                <a:ea typeface="Microsoft YaHei" panose="020B0503020204020204" pitchFamily="34" charset="-122"/>
              </a:rPr>
              <a:t>的从节点上运行</a:t>
            </a: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en-US" altLang="zh-CN" sz="2400" dirty="0">
                <a:latin typeface="Microsoft YaHei" panose="020B0503020204020204" pitchFamily="34" charset="-122"/>
                <a:ea typeface="Microsoft YaHei" panose="020B0503020204020204" pitchFamily="34" charset="-122"/>
              </a:rPr>
              <a:t>             Secondary </a:t>
            </a:r>
            <a:r>
              <a:rPr kumimoji="1" lang="en-US" altLang="zh-CN" sz="2400" dirty="0" err="1">
                <a:latin typeface="Microsoft YaHei" panose="020B0503020204020204" pitchFamily="34" charset="-122"/>
                <a:ea typeface="Microsoft YaHei" panose="020B0503020204020204" pitchFamily="34" charset="-122"/>
              </a:rPr>
              <a:t>Namenode</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err="1">
                <a:latin typeface="Microsoft YaHei" panose="020B0503020204020204" pitchFamily="34" charset="-122"/>
                <a:ea typeface="Microsoft YaHei" panose="020B0503020204020204" pitchFamily="34" charset="-122"/>
              </a:rPr>
              <a:t>namenode</a:t>
            </a:r>
            <a:r>
              <a:rPr kumimoji="1" lang="zh-CN" altLang="en-US" sz="2400" dirty="0">
                <a:latin typeface="Microsoft YaHei" panose="020B0503020204020204" pitchFamily="34" charset="-122"/>
                <a:ea typeface="Microsoft YaHei" panose="020B0503020204020204" pitchFamily="34" charset="-122"/>
              </a:rPr>
              <a:t>备份，在主从节点以外的系统运行</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endParaRPr kumimoji="1" lang="en-US" altLang="zh-CN"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的工作机制</a:t>
            </a:r>
          </a:p>
        </p:txBody>
      </p:sp>
      <p:sp>
        <p:nvSpPr>
          <p:cNvPr id="9" name="文本占位符 1"/>
          <p:cNvSpPr txBox="1"/>
          <p:nvPr/>
        </p:nvSpPr>
        <p:spPr>
          <a:xfrm>
            <a:off x="551384" y="836712"/>
            <a:ext cx="12464280" cy="57332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r>
              <a:rPr kumimoji="1" lang="zh-CN" altLang="en-US" sz="2400" dirty="0">
                <a:latin typeface="Microsoft YaHei" panose="020B0503020204020204" pitchFamily="34" charset="-122"/>
                <a:ea typeface="Microsoft YaHei" panose="020B0503020204020204" pitchFamily="34" charset="-122"/>
              </a:rPr>
              <a:t>具体工作步骤：</a:t>
            </a:r>
            <a:endParaRPr kumimoji="1" lang="en-US" altLang="zh-CN" sz="2400" dirty="0">
              <a:latin typeface="Microsoft YaHei" panose="020B0503020204020204" pitchFamily="34" charset="-122"/>
              <a:ea typeface="Microsoft YaHei" panose="020B0503020204020204" pitchFamily="34" charset="-122"/>
            </a:endParaRPr>
          </a:p>
          <a:p>
            <a:pPr marL="0" indent="0">
              <a:buNone/>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输入数据被分割成大小为</a:t>
            </a:r>
            <a:r>
              <a:rPr kumimoji="1" lang="en-US" altLang="zh-CN" sz="2400" dirty="0">
                <a:latin typeface="Microsoft YaHei" panose="020B0503020204020204" pitchFamily="34" charset="-122"/>
                <a:ea typeface="Microsoft YaHei" panose="020B0503020204020204" pitchFamily="34" charset="-122"/>
              </a:rPr>
              <a:t>128Mb</a:t>
            </a:r>
            <a:r>
              <a:rPr kumimoji="1" lang="zh-CN" altLang="en-US" sz="2400" dirty="0">
                <a:latin typeface="Microsoft YaHei" panose="020B0503020204020204" pitchFamily="34" charset="-122"/>
                <a:ea typeface="Microsoft YaHei" panose="020B0503020204020204" pitchFamily="34" charset="-122"/>
              </a:rPr>
              <a:t>的数据块，每一个数据块默认复制</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份</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将数据块移动到</a:t>
            </a:r>
            <a:r>
              <a:rPr kumimoji="1" lang="en-US" altLang="zh-CN" sz="2400" dirty="0" err="1">
                <a:latin typeface="Microsoft YaHei" panose="020B0503020204020204" pitchFamily="34" charset="-122"/>
                <a:ea typeface="Microsoft YaHei" panose="020B0503020204020204" pitchFamily="34" charset="-122"/>
              </a:rPr>
              <a:t>namenode</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err="1">
                <a:latin typeface="Microsoft YaHei" panose="020B0503020204020204" pitchFamily="34" charset="-122"/>
                <a:ea typeface="Microsoft YaHei" panose="020B0503020204020204" pitchFamily="34" charset="-122"/>
              </a:rPr>
              <a:t>datanode</a:t>
            </a:r>
            <a:r>
              <a:rPr kumimoji="1" lang="zh-CN" altLang="en-US" sz="2400" dirty="0">
                <a:latin typeface="Microsoft YaHei" panose="020B0503020204020204" pitchFamily="34" charset="-122"/>
                <a:ea typeface="Microsoft YaHei" panose="020B0503020204020204" pitchFamily="34" charset="-122"/>
              </a:rPr>
              <a:t>，其中</a:t>
            </a:r>
            <a:r>
              <a:rPr kumimoji="1" lang="en-US" altLang="zh-CN" sz="2400" dirty="0" err="1">
                <a:latin typeface="Microsoft YaHei" panose="020B0503020204020204" pitchFamily="34" charset="-122"/>
                <a:ea typeface="Microsoft YaHei" panose="020B0503020204020204" pitchFamily="34" charset="-122"/>
              </a:rPr>
              <a:t>namenode</a:t>
            </a:r>
            <a:r>
              <a:rPr kumimoji="1" lang="zh-CN" altLang="en-US" sz="2400" dirty="0">
                <a:latin typeface="Microsoft YaHei" panose="020B0503020204020204" pitchFamily="34" charset="-122"/>
                <a:ea typeface="Microsoft YaHei" panose="020B0503020204020204" pitchFamily="34" charset="-122"/>
              </a:rPr>
              <a:t>只储存元数据</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当数据已储存到</a:t>
            </a:r>
            <a:r>
              <a:rPr kumimoji="1" lang="en-US" altLang="zh-CN" sz="2400" dirty="0" err="1">
                <a:latin typeface="Microsoft YaHei" panose="020B0503020204020204" pitchFamily="34" charset="-122"/>
                <a:ea typeface="Microsoft YaHei" panose="020B0503020204020204" pitchFamily="34" charset="-122"/>
              </a:rPr>
              <a:t>datanodes</a:t>
            </a:r>
            <a:r>
              <a:rPr kumimoji="1" lang="zh-CN" altLang="en-US" sz="2400" dirty="0">
                <a:latin typeface="Microsoft YaHei" panose="020B0503020204020204" pitchFamily="34" charset="-122"/>
                <a:ea typeface="Microsoft YaHei" panose="020B0503020204020204" pitchFamily="34" charset="-122"/>
              </a:rPr>
              <a:t>中，用户可以处理这些数据</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endParaRPr kumimoji="1" lang="en-US" altLang="zh-CN"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的工作机制</a:t>
            </a:r>
          </a:p>
        </p:txBody>
      </p:sp>
      <p:sp>
        <p:nvSpPr>
          <p:cNvPr id="9" name="文本占位符 1"/>
          <p:cNvSpPr txBox="1"/>
          <p:nvPr/>
        </p:nvSpPr>
        <p:spPr>
          <a:xfrm>
            <a:off x="479376" y="936104"/>
            <a:ext cx="12464280" cy="57332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Resource manager</a:t>
            </a:r>
            <a:r>
              <a:rPr kumimoji="1" lang="zh-CN" altLang="en-US" sz="2400" dirty="0">
                <a:latin typeface="Microsoft YaHei" panose="020B0503020204020204" pitchFamily="34" charset="-122"/>
                <a:ea typeface="Microsoft YaHei" panose="020B0503020204020204" pitchFamily="34" charset="-122"/>
              </a:rPr>
              <a:t>将用户提交的工作（算法）分成多个小任务</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en-US" altLang="zh-CN" sz="2400" dirty="0">
                <a:latin typeface="Microsoft YaHei" panose="020B0503020204020204" pitchFamily="34" charset="-122"/>
                <a:ea typeface="Microsoft YaHei" panose="020B0503020204020204" pitchFamily="34" charset="-122"/>
              </a:rPr>
              <a:t>Node manager </a:t>
            </a:r>
            <a:r>
              <a:rPr kumimoji="1" lang="zh-CN" altLang="en-US" sz="2400" dirty="0">
                <a:latin typeface="Microsoft YaHei" panose="020B0503020204020204" pitchFamily="34" charset="-122"/>
                <a:ea typeface="Microsoft YaHei" panose="020B0503020204020204" pitchFamily="34" charset="-122"/>
              </a:rPr>
              <a:t>对存储在</a:t>
            </a:r>
            <a:r>
              <a:rPr kumimoji="1" lang="en-US" altLang="zh-CN" sz="2400" dirty="0" err="1">
                <a:latin typeface="Microsoft YaHei" panose="020B0503020204020204" pitchFamily="34" charset="-122"/>
                <a:ea typeface="Microsoft YaHei" panose="020B0503020204020204" pitchFamily="34" charset="-122"/>
              </a:rPr>
              <a:t>datanodes</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中的数据并行处理</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注意：在数据处理中，是算法传输到数据存储的位置进行处理</a:t>
            </a: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r>
              <a:rPr kumimoji="1" lang="zh-CN" altLang="en-US" sz="2400" dirty="0">
                <a:latin typeface="Microsoft YaHei" panose="020B0503020204020204" pitchFamily="34" charset="-122"/>
                <a:ea typeface="Microsoft YaHei" panose="020B0503020204020204" pitchFamily="34" charset="-122"/>
              </a:rPr>
              <a:t>所有节点完成数据处理后，输出数据写入</a:t>
            </a:r>
            <a:r>
              <a:rPr kumimoji="1" lang="en-US" altLang="zh-CN" sz="2400" dirty="0">
                <a:latin typeface="Microsoft YaHei" panose="020B0503020204020204" pitchFamily="34" charset="-122"/>
                <a:ea typeface="Microsoft YaHei" panose="020B0503020204020204" pitchFamily="34" charset="-122"/>
              </a:rPr>
              <a:t>HDFS</a:t>
            </a: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a:buClr>
                <a:srgbClr val="0070C0"/>
              </a:buClr>
            </a:pPr>
            <a:endParaRPr kumimoji="1" lang="en-US" altLang="zh-CN" sz="2400" dirty="0">
              <a:latin typeface="Microsoft YaHei" panose="020B0503020204020204" pitchFamily="34" charset="-122"/>
              <a:ea typeface="Microsoft YaHei" panose="020B0503020204020204" pitchFamily="34" charset="-122"/>
            </a:endParaRPr>
          </a:p>
          <a:p>
            <a:pPr marL="0" indent="0">
              <a:buClr>
                <a:srgbClr val="0070C0"/>
              </a:buClr>
              <a:buNone/>
            </a:pPr>
            <a:endParaRPr kumimoji="1" lang="en-US" altLang="zh-CN"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Microsoft YaHei" panose="020B0503020204020204" pitchFamily="34" charset="-122"/>
                <a:ea typeface="Microsoft YaHei" panose="020B0503020204020204" pitchFamily="34" charset="-122"/>
              </a:rPr>
              <a:t>本节内容</a:t>
            </a:r>
          </a:p>
        </p:txBody>
      </p:sp>
      <p:sp>
        <p:nvSpPr>
          <p:cNvPr id="3" name="Rectangle 3"/>
          <p:cNvSpPr txBox="1">
            <a:spLocks noChangeArrowheads="1"/>
          </p:cNvSpPr>
          <p:nvPr/>
        </p:nvSpPr>
        <p:spPr>
          <a:xfrm>
            <a:off x="479376" y="1520788"/>
            <a:ext cx="10081120" cy="38164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panose="05000000000000000000" pitchFamily="2" charset="2"/>
              <a:buChar char="l"/>
            </a:pPr>
            <a:r>
              <a:rPr lang="zh-CN" altLang="en-US" sz="2400" dirty="0">
                <a:latin typeface="Microsoft YaHei" panose="020B0503020204020204" pitchFamily="34" charset="-122"/>
                <a:ea typeface="Microsoft YaHei" panose="020B0503020204020204" pitchFamily="34" charset="-122"/>
              </a:rPr>
              <a:t>初识</a:t>
            </a:r>
            <a:r>
              <a:rPr lang="en-US" altLang="zh-CN" sz="2400" dirty="0">
                <a:latin typeface="Microsoft YaHei" panose="020B0503020204020204" pitchFamily="34" charset="-122"/>
                <a:ea typeface="Microsoft YaHei" panose="020B0503020204020204" pitchFamily="34" charset="-122"/>
              </a:rPr>
              <a:t>Hadoop</a:t>
            </a:r>
          </a:p>
          <a:p>
            <a:pPr>
              <a:lnSpc>
                <a:spcPct val="150000"/>
              </a:lnSpc>
              <a:buClr>
                <a:srgbClr val="2965AB"/>
              </a:buClr>
              <a:buSzPct val="50000"/>
              <a:buFont typeface="Wingdings" panose="05000000000000000000" pitchFamily="2" charset="2"/>
              <a:buChar char="l"/>
            </a:pP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发展历程</a:t>
            </a:r>
            <a:endParaRPr lang="en-US" altLang="zh-CN" sz="2400" dirty="0">
              <a:latin typeface="Microsoft YaHei" panose="020B0503020204020204" pitchFamily="34" charset="-122"/>
              <a:ea typeface="Microsoft YaHei" panose="020B0503020204020204" pitchFamily="34" charset="-122"/>
            </a:endParaRPr>
          </a:p>
          <a:p>
            <a:pPr>
              <a:lnSpc>
                <a:spcPct val="150000"/>
              </a:lnSpc>
              <a:buClr>
                <a:srgbClr val="2965AB"/>
              </a:buClr>
              <a:buSzPct val="50000"/>
              <a:buFont typeface="Wingdings" panose="05000000000000000000" pitchFamily="2" charset="2"/>
              <a:buChar char="l"/>
            </a:pP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的作用</a:t>
            </a:r>
            <a:endParaRPr lang="en-US" altLang="zh-CN" sz="2400" dirty="0">
              <a:latin typeface="Microsoft YaHei" panose="020B0503020204020204" pitchFamily="34" charset="-122"/>
              <a:ea typeface="Microsoft YaHei" panose="020B0503020204020204" pitchFamily="34" charset="-122"/>
            </a:endParaRPr>
          </a:p>
          <a:p>
            <a:pPr>
              <a:lnSpc>
                <a:spcPct val="150000"/>
              </a:lnSpc>
              <a:buClr>
                <a:srgbClr val="2965AB"/>
              </a:buClr>
              <a:buSzPct val="50000"/>
              <a:buFont typeface="Wingdings" panose="05000000000000000000" pitchFamily="2" charset="2"/>
              <a:buChar char="l"/>
            </a:pP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的特点</a:t>
            </a:r>
            <a:endParaRPr lang="en-US" altLang="zh-CN" sz="2400" dirty="0">
              <a:latin typeface="Microsoft YaHei" panose="020B0503020204020204" pitchFamily="34" charset="-122"/>
              <a:ea typeface="Microsoft YaHei" panose="020B0503020204020204" pitchFamily="34" charset="-122"/>
            </a:endParaRPr>
          </a:p>
          <a:p>
            <a:pPr>
              <a:lnSpc>
                <a:spcPct val="150000"/>
              </a:lnSpc>
              <a:buClr>
                <a:srgbClr val="2965AB"/>
              </a:buClr>
              <a:buSzPct val="50000"/>
              <a:buFont typeface="Wingdings" panose="05000000000000000000" pitchFamily="2" charset="2"/>
              <a:buChar char="l"/>
            </a:pP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3045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
          <p:cNvSpPr txBox="1"/>
          <p:nvPr/>
        </p:nvSpPr>
        <p:spPr>
          <a:xfrm>
            <a:off x="481406" y="116655"/>
            <a:ext cx="4866358"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599" b="1" dirty="0">
                <a:solidFill>
                  <a:srgbClr val="2965AB"/>
                </a:solidFill>
                <a:latin typeface="Microsoft YaHei" panose="020B0503020204020204" pitchFamily="34" charset="-122"/>
                <a:ea typeface="Microsoft YaHei" panose="020B0503020204020204" pitchFamily="34" charset="-122"/>
              </a:rPr>
              <a:t>Hadoop</a:t>
            </a:r>
            <a:r>
              <a:rPr kumimoji="1" lang="zh-CN" altLang="en-US" sz="3599" b="1" dirty="0">
                <a:solidFill>
                  <a:srgbClr val="2965AB"/>
                </a:solidFill>
                <a:latin typeface="Microsoft YaHei" panose="020B0503020204020204" pitchFamily="34" charset="-122"/>
                <a:ea typeface="Microsoft YaHei" panose="020B0503020204020204" pitchFamily="34" charset="-122"/>
              </a:rPr>
              <a:t>集群搭建</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 y="764704"/>
            <a:ext cx="12187592" cy="609024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本节内容</a:t>
            </a:r>
          </a:p>
        </p:txBody>
      </p:sp>
      <p:sp>
        <p:nvSpPr>
          <p:cNvPr id="3" name="Rectangle 3"/>
          <p:cNvSpPr txBox="1">
            <a:spLocks noChangeArrowheads="1"/>
          </p:cNvSpPr>
          <p:nvPr/>
        </p:nvSpPr>
        <p:spPr>
          <a:xfrm>
            <a:off x="479376" y="134076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dirty="0">
                <a:latin typeface="微软雅黑 "/>
                <a:ea typeface="微软雅黑" panose="020B0503020204020204" pitchFamily="34" charset="-122"/>
              </a:rPr>
              <a:t>准备工作</a:t>
            </a:r>
            <a:endParaRPr lang="en-US" altLang="zh-CN" sz="2400" dirty="0">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新建虚拟机</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建立主节点</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建立从节点</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安装</a:t>
            </a:r>
            <a:r>
              <a:rPr lang="en-US" altLang="zh-CN" sz="2400" dirty="0">
                <a:solidFill>
                  <a:schemeClr val="accent3"/>
                </a:solidFill>
                <a:latin typeface="微软雅黑 "/>
                <a:ea typeface="微软雅黑" panose="020B0503020204020204" pitchFamily="34" charset="-122"/>
              </a:rPr>
              <a:t>Hadoop</a:t>
            </a: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建立分布式集群</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marL="0" indent="0">
              <a:lnSpc>
                <a:spcPct val="150000"/>
              </a:lnSpc>
              <a:buClr>
                <a:srgbClr val="2965AB"/>
              </a:buClr>
              <a:buSzPct val="50000"/>
              <a:buNone/>
            </a:pPr>
            <a:endParaRPr lang="en-US" sz="2400" dirty="0">
              <a:latin typeface="微软雅黑 "/>
            </a:endParaRPr>
          </a:p>
          <a:p>
            <a:pPr>
              <a:lnSpc>
                <a:spcPct val="150000"/>
              </a:lnSpc>
              <a:buClr>
                <a:srgbClr val="2965AB"/>
              </a:buClr>
              <a:buSzPct val="100000"/>
            </a:pPr>
            <a:endParaRPr lang="en-US" altLang="zh-CN" sz="2400" dirty="0">
              <a:solidFill>
                <a:srgbClr val="2965AB"/>
              </a:solidFill>
              <a:latin typeface="微软雅黑 "/>
              <a:ea typeface="微软雅黑" panose="020B0503020204020204" pitchFamily="34" charset="-122"/>
            </a:endParaRPr>
          </a:p>
        </p:txBody>
      </p:sp>
    </p:spTree>
    <p:extLst>
      <p:ext uri="{BB962C8B-B14F-4D97-AF65-F5344CB8AC3E}">
        <p14:creationId xmlns:p14="http://schemas.microsoft.com/office/powerpoint/2010/main" val="3027365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准备工作</a:t>
            </a:r>
          </a:p>
        </p:txBody>
      </p:sp>
      <p:sp>
        <p:nvSpPr>
          <p:cNvPr id="3" name="Rectangle 3"/>
          <p:cNvSpPr txBox="1">
            <a:spLocks noChangeArrowheads="1"/>
          </p:cNvSpPr>
          <p:nvPr/>
        </p:nvSpPr>
        <p:spPr>
          <a:xfrm>
            <a:off x="479376" y="98072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en-US" altLang="zh-CN" sz="2400" dirty="0" err="1">
                <a:latin typeface="微软雅黑 "/>
                <a:ea typeface="微软雅黑" panose="020B0503020204020204" pitchFamily="34" charset="-122"/>
              </a:rPr>
              <a:t>Vmware</a:t>
            </a:r>
            <a:r>
              <a:rPr lang="zh-CN" altLang="en-US" sz="2400" dirty="0">
                <a:latin typeface="微软雅黑 "/>
                <a:ea typeface="微软雅黑" panose="020B0503020204020204" pitchFamily="34" charset="-122"/>
              </a:rPr>
              <a:t>安装包下载</a:t>
            </a:r>
            <a:endParaRPr lang="en-US" altLang="zh-CN" sz="2400" dirty="0">
              <a:latin typeface="微软雅黑 "/>
              <a:ea typeface="微软雅黑" panose="020B0503020204020204" pitchFamily="34" charset="-122"/>
            </a:endParaRPr>
          </a:p>
          <a:p>
            <a:pPr>
              <a:lnSpc>
                <a:spcPct val="150000"/>
              </a:lnSpc>
              <a:buClr>
                <a:srgbClr val="2965AB"/>
              </a:buClr>
              <a:buSzPct val="100000"/>
            </a:pPr>
            <a:r>
              <a:rPr lang="zh-CN" altLang="en-US" sz="2400" dirty="0">
                <a:latin typeface="微软雅黑 "/>
                <a:ea typeface="微软雅黑" panose="020B0503020204020204" pitchFamily="34" charset="-122"/>
              </a:rPr>
              <a:t>网址：</a:t>
            </a:r>
            <a:r>
              <a:rPr lang="en-US" sz="2400" dirty="0">
                <a:latin typeface="微软雅黑 "/>
                <a:hlinkClick r:id="rId3"/>
              </a:rPr>
              <a:t>https://www.vmware.com/cn.html</a:t>
            </a: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altLang="zh-CN" sz="2400" dirty="0">
              <a:solidFill>
                <a:srgbClr val="2965AB"/>
              </a:solidFill>
              <a:latin typeface="微软雅黑 "/>
              <a:ea typeface="微软雅黑" panose="020B0503020204020204" pitchFamily="34" charset="-122"/>
            </a:endParaRPr>
          </a:p>
        </p:txBody>
      </p:sp>
      <p:pic>
        <p:nvPicPr>
          <p:cNvPr id="7" name="图片 6">
            <a:extLst>
              <a:ext uri="{FF2B5EF4-FFF2-40B4-BE49-F238E27FC236}">
                <a16:creationId xmlns:a16="http://schemas.microsoft.com/office/drawing/2014/main" id="{3CBE410E-2776-411B-8CFE-1635B8FE1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7538" y="2371051"/>
            <a:ext cx="8316924" cy="4176465"/>
          </a:xfrm>
          <a:prstGeom prst="rect">
            <a:avLst/>
          </a:prstGeom>
        </p:spPr>
      </p:pic>
      <p:sp>
        <p:nvSpPr>
          <p:cNvPr id="8" name="矩形 7">
            <a:extLst>
              <a:ext uri="{FF2B5EF4-FFF2-40B4-BE49-F238E27FC236}">
                <a16:creationId xmlns:a16="http://schemas.microsoft.com/office/drawing/2014/main" id="{998E628E-21DC-46C3-86E8-C3B030B4C8BF}"/>
              </a:ext>
            </a:extLst>
          </p:cNvPr>
          <p:cNvSpPr/>
          <p:nvPr/>
        </p:nvSpPr>
        <p:spPr>
          <a:xfrm>
            <a:off x="2207568" y="5467395"/>
            <a:ext cx="3888432" cy="8419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951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准备工作</a:t>
            </a:r>
          </a:p>
        </p:txBody>
      </p:sp>
      <p:sp>
        <p:nvSpPr>
          <p:cNvPr id="3" name="Rectangle 3"/>
          <p:cNvSpPr txBox="1">
            <a:spLocks noChangeArrowheads="1"/>
          </p:cNvSpPr>
          <p:nvPr/>
        </p:nvSpPr>
        <p:spPr>
          <a:xfrm>
            <a:off x="551384" y="980728"/>
            <a:ext cx="10081120" cy="13948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en-US" altLang="zh-CN" sz="2400" dirty="0">
                <a:latin typeface="微软雅黑 "/>
                <a:ea typeface="微软雅黑" panose="020B0503020204020204" pitchFamily="34" charset="-122"/>
              </a:rPr>
              <a:t>CentOS6.10</a:t>
            </a:r>
            <a:r>
              <a:rPr lang="zh-CN" altLang="en-US" sz="2400" dirty="0">
                <a:latin typeface="微软雅黑 "/>
                <a:ea typeface="微软雅黑" panose="020B0503020204020204" pitchFamily="34" charset="-122"/>
              </a:rPr>
              <a:t>安装包下载</a:t>
            </a:r>
            <a:endParaRPr lang="en-US" altLang="zh-CN" sz="2400" dirty="0">
              <a:latin typeface="微软雅黑 "/>
              <a:ea typeface="微软雅黑" panose="020B0503020204020204" pitchFamily="34" charset="-122"/>
            </a:endParaRPr>
          </a:p>
          <a:p>
            <a:pPr>
              <a:lnSpc>
                <a:spcPct val="150000"/>
              </a:lnSpc>
              <a:buClr>
                <a:srgbClr val="2965AB"/>
              </a:buClr>
              <a:buSzPct val="100000"/>
            </a:pPr>
            <a:r>
              <a:rPr lang="zh-CN" altLang="en-US" sz="2400" dirty="0">
                <a:latin typeface="微软雅黑 "/>
                <a:ea typeface="微软雅黑" panose="020B0503020204020204" pitchFamily="34" charset="-122"/>
              </a:rPr>
              <a:t>网址：</a:t>
            </a:r>
            <a:r>
              <a:rPr lang="en-US" altLang="zh-CN" sz="2400" dirty="0">
                <a:latin typeface="微软雅黑 "/>
                <a:ea typeface="微软雅黑" panose="020B0503020204020204" pitchFamily="34" charset="-122"/>
                <a:hlinkClick r:id="rId3"/>
              </a:rPr>
              <a:t>http://mirrors.163.com/</a:t>
            </a: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r>
              <a:rPr lang="zh-CN" altLang="en-US" sz="2400" dirty="0">
                <a:latin typeface="Microsoft YaHei" panose="020B0503020204020204" pitchFamily="34" charset="-122"/>
                <a:ea typeface="Microsoft YaHei" panose="020B0503020204020204" pitchFamily="34" charset="-122"/>
              </a:rPr>
              <a:t>下载</a:t>
            </a:r>
            <a:r>
              <a:rPr lang="en-US" altLang="zh-CN" sz="2400" dirty="0">
                <a:latin typeface="Microsoft YaHei" panose="020B0503020204020204" pitchFamily="34" charset="-122"/>
                <a:ea typeface="Microsoft YaHei" panose="020B0503020204020204" pitchFamily="34" charset="-122"/>
              </a:rPr>
              <a:t>bin-DVD1</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bin-DVD2</a:t>
            </a:r>
          </a:p>
          <a:p>
            <a:pPr marL="0" indent="0">
              <a:lnSpc>
                <a:spcPct val="150000"/>
              </a:lnSpc>
              <a:buClr>
                <a:srgbClr val="2965AB"/>
              </a:buClr>
              <a:buSzPct val="100000"/>
              <a:buNone/>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a:lnSpc>
                <a:spcPct val="150000"/>
              </a:lnSpc>
              <a:buClr>
                <a:srgbClr val="2965AB"/>
              </a:buClr>
              <a:buSzPct val="100000"/>
            </a:pPr>
            <a:endParaRPr lang="en-US" sz="2400" dirty="0">
              <a:latin typeface="微软雅黑 "/>
            </a:endParaRPr>
          </a:p>
          <a:p>
            <a:pPr marL="0" indent="0">
              <a:lnSpc>
                <a:spcPct val="150000"/>
              </a:lnSpc>
              <a:buClr>
                <a:srgbClr val="2965AB"/>
              </a:buClr>
              <a:buSzPct val="100000"/>
              <a:buNone/>
            </a:pPr>
            <a:endParaRPr lang="en-US" sz="2400" dirty="0">
              <a:latin typeface="微软雅黑 "/>
            </a:endParaRPr>
          </a:p>
          <a:p>
            <a:pPr>
              <a:lnSpc>
                <a:spcPct val="150000"/>
              </a:lnSpc>
              <a:buClr>
                <a:srgbClr val="2965AB"/>
              </a:buClr>
              <a:buSzPct val="50000"/>
              <a:buFont typeface="Wingdings" charset="2"/>
              <a:buChar char="l"/>
            </a:pPr>
            <a:endParaRPr lang="en-US" altLang="zh-CN" sz="2400" dirty="0">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A3A813F4-1D16-41AC-AB98-97C8DD1BD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592" y="2204864"/>
            <a:ext cx="6912768" cy="3456384"/>
          </a:xfrm>
          <a:prstGeom prst="rect">
            <a:avLst/>
          </a:prstGeom>
        </p:spPr>
      </p:pic>
      <p:sp>
        <p:nvSpPr>
          <p:cNvPr id="6" name="矩形 5">
            <a:extLst>
              <a:ext uri="{FF2B5EF4-FFF2-40B4-BE49-F238E27FC236}">
                <a16:creationId xmlns:a16="http://schemas.microsoft.com/office/drawing/2014/main" id="{E4378B71-418D-4DB7-AE0A-B5124E818BDA}"/>
              </a:ext>
            </a:extLst>
          </p:cNvPr>
          <p:cNvSpPr/>
          <p:nvPr/>
        </p:nvSpPr>
        <p:spPr>
          <a:xfrm>
            <a:off x="2423592" y="3573016"/>
            <a:ext cx="3960440" cy="14401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30B98DC0-6975-4C42-9A3F-03E76FAA89F0}"/>
              </a:ext>
            </a:extLst>
          </p:cNvPr>
          <p:cNvSpPr/>
          <p:nvPr/>
        </p:nvSpPr>
        <p:spPr>
          <a:xfrm>
            <a:off x="2423592" y="3933056"/>
            <a:ext cx="3960440" cy="14401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7769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准备工作</a:t>
            </a:r>
          </a:p>
        </p:txBody>
      </p:sp>
      <p:sp>
        <p:nvSpPr>
          <p:cNvPr id="3" name="Rectangle 3"/>
          <p:cNvSpPr txBox="1">
            <a:spLocks noChangeArrowheads="1"/>
          </p:cNvSpPr>
          <p:nvPr/>
        </p:nvSpPr>
        <p:spPr>
          <a:xfrm>
            <a:off x="598712" y="1025761"/>
            <a:ext cx="11593288"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en-US" altLang="zh-CN" sz="2400" dirty="0">
                <a:latin typeface="微软雅黑 "/>
                <a:ea typeface="微软雅黑" panose="020B0503020204020204" pitchFamily="34" charset="-122"/>
              </a:rPr>
              <a:t>Java</a:t>
            </a:r>
            <a:r>
              <a:rPr lang="zh-CN" altLang="en-US" sz="2400" dirty="0">
                <a:latin typeface="微软雅黑 "/>
                <a:ea typeface="微软雅黑" panose="020B0503020204020204" pitchFamily="34" charset="-122"/>
              </a:rPr>
              <a:t>安装包下载</a:t>
            </a:r>
            <a:endParaRPr lang="en-US" altLang="zh-CN" sz="2400" dirty="0">
              <a:latin typeface="微软雅黑 "/>
              <a:ea typeface="微软雅黑" panose="020B0503020204020204" pitchFamily="34" charset="-122"/>
            </a:endParaRPr>
          </a:p>
          <a:p>
            <a:pPr>
              <a:lnSpc>
                <a:spcPct val="150000"/>
              </a:lnSpc>
              <a:buClr>
                <a:srgbClr val="2965AB"/>
              </a:buClr>
              <a:buSzPct val="100000"/>
            </a:pPr>
            <a:r>
              <a:rPr lang="zh-CN" altLang="en-US" sz="2400" dirty="0">
                <a:latin typeface="微软雅黑 "/>
                <a:ea typeface="微软雅黑" panose="020B0503020204020204" pitchFamily="34" charset="-122"/>
              </a:rPr>
              <a:t>网址：</a:t>
            </a:r>
            <a:r>
              <a:rPr lang="en-US" altLang="zh-CN" sz="2400" dirty="0">
                <a:latin typeface="微软雅黑 "/>
                <a:ea typeface="微软雅黑" panose="020B0503020204020204" pitchFamily="34" charset="-122"/>
                <a:hlinkClick r:id="rId3"/>
              </a:rPr>
              <a:t>http://www.oracle.com/technetwork/java/javase/downloads/jdk7-downloads-1880260.html</a:t>
            </a: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r>
              <a:rPr lang="zh-CN" altLang="en-US" sz="2400" dirty="0">
                <a:latin typeface="微软雅黑 "/>
                <a:ea typeface="微软雅黑" panose="020B0503020204020204" pitchFamily="34" charset="-122"/>
              </a:rPr>
              <a:t>选择“</a:t>
            </a:r>
            <a:r>
              <a:rPr lang="en-US" altLang="zh-CN" sz="2400" dirty="0">
                <a:latin typeface="微软雅黑 "/>
                <a:ea typeface="微软雅黑" panose="020B0503020204020204" pitchFamily="34" charset="-122"/>
              </a:rPr>
              <a:t>Java SE 8u181</a:t>
            </a:r>
            <a:r>
              <a:rPr lang="zh-CN" altLang="en-US" sz="2400" dirty="0">
                <a:latin typeface="微软雅黑 "/>
                <a:ea typeface="微软雅黑" panose="020B0503020204020204" pitchFamily="34" charset="-122"/>
              </a:rPr>
              <a:t>”，点击“</a:t>
            </a:r>
            <a:r>
              <a:rPr lang="en-US" altLang="zh-CN" sz="2400" dirty="0">
                <a:latin typeface="微软雅黑 "/>
                <a:ea typeface="微软雅黑" panose="020B0503020204020204" pitchFamily="34" charset="-122"/>
              </a:rPr>
              <a:t>JDK</a:t>
            </a:r>
            <a:r>
              <a:rPr lang="zh-CN" altLang="en-US" sz="2400" dirty="0">
                <a:latin typeface="微软雅黑 "/>
                <a:ea typeface="微软雅黑" panose="020B0503020204020204" pitchFamily="34" charset="-122"/>
              </a:rPr>
              <a:t> </a:t>
            </a:r>
            <a:r>
              <a:rPr lang="en-US" altLang="zh-CN" sz="2400" dirty="0">
                <a:latin typeface="微软雅黑 "/>
                <a:ea typeface="微软雅黑" panose="020B0503020204020204" pitchFamily="34" charset="-122"/>
              </a:rPr>
              <a:t>DOWNLOAD</a:t>
            </a:r>
            <a:r>
              <a:rPr lang="zh-CN" altLang="en-US" sz="2400" dirty="0">
                <a:latin typeface="微软雅黑 "/>
                <a:ea typeface="微软雅黑" panose="020B0503020204020204" pitchFamily="34" charset="-122"/>
              </a:rPr>
              <a:t>”</a:t>
            </a: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marL="0" indent="0">
              <a:lnSpc>
                <a:spcPct val="150000"/>
              </a:lnSpc>
              <a:buClr>
                <a:srgbClr val="2965AB"/>
              </a:buClr>
              <a:buSzPct val="100000"/>
              <a:buNone/>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marL="0" indent="0">
              <a:lnSpc>
                <a:spcPct val="150000"/>
              </a:lnSpc>
              <a:buClr>
                <a:srgbClr val="2965AB"/>
              </a:buClr>
              <a:buSzPct val="100000"/>
              <a:buNone/>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50000"/>
              <a:buFont typeface="Wingdings" charset="2"/>
              <a:buChar char="l"/>
            </a:pPr>
            <a:endParaRPr lang="en-US" altLang="zh-CN" sz="2000" dirty="0">
              <a:latin typeface="微软雅黑 "/>
              <a:ea typeface="微软雅黑" panose="020B0503020204020204" pitchFamily="34" charset="-122"/>
            </a:endParaRPr>
          </a:p>
        </p:txBody>
      </p:sp>
      <p:pic>
        <p:nvPicPr>
          <p:cNvPr id="8" name="图片 7">
            <a:extLst>
              <a:ext uri="{FF2B5EF4-FFF2-40B4-BE49-F238E27FC236}">
                <a16:creationId xmlns:a16="http://schemas.microsoft.com/office/drawing/2014/main" id="{34539643-56BC-4B8F-9909-F4BD546A4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732" y="3004405"/>
            <a:ext cx="4824536" cy="2723762"/>
          </a:xfrm>
          <a:prstGeom prst="rect">
            <a:avLst/>
          </a:prstGeom>
        </p:spPr>
      </p:pic>
      <p:sp>
        <p:nvSpPr>
          <p:cNvPr id="9" name="矩形 8">
            <a:extLst>
              <a:ext uri="{FF2B5EF4-FFF2-40B4-BE49-F238E27FC236}">
                <a16:creationId xmlns:a16="http://schemas.microsoft.com/office/drawing/2014/main" id="{8E89182C-74C8-4C0F-9F19-2E0680980B59}"/>
              </a:ext>
            </a:extLst>
          </p:cNvPr>
          <p:cNvSpPr/>
          <p:nvPr/>
        </p:nvSpPr>
        <p:spPr>
          <a:xfrm>
            <a:off x="7536160" y="3717031"/>
            <a:ext cx="972108" cy="51045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746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准备工作</a:t>
            </a:r>
          </a:p>
        </p:txBody>
      </p:sp>
      <p:sp>
        <p:nvSpPr>
          <p:cNvPr id="3" name="Rectangle 3"/>
          <p:cNvSpPr txBox="1">
            <a:spLocks noChangeArrowheads="1"/>
          </p:cNvSpPr>
          <p:nvPr/>
        </p:nvSpPr>
        <p:spPr>
          <a:xfrm>
            <a:off x="598712" y="1051670"/>
            <a:ext cx="11593288"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en-US" altLang="zh-CN" sz="2400" dirty="0">
                <a:latin typeface="微软雅黑 "/>
                <a:ea typeface="微软雅黑" panose="020B0503020204020204" pitchFamily="34" charset="-122"/>
              </a:rPr>
              <a:t>Java</a:t>
            </a:r>
            <a:r>
              <a:rPr lang="zh-CN" altLang="en-US" sz="2400" dirty="0">
                <a:latin typeface="微软雅黑 "/>
                <a:ea typeface="微软雅黑" panose="020B0503020204020204" pitchFamily="34" charset="-122"/>
              </a:rPr>
              <a:t>安装包下载</a:t>
            </a:r>
            <a:endParaRPr lang="en-US" altLang="zh-CN" sz="2400" dirty="0">
              <a:latin typeface="微软雅黑 "/>
              <a:ea typeface="微软雅黑" panose="020B0503020204020204" pitchFamily="34" charset="-122"/>
            </a:endParaRPr>
          </a:p>
          <a:p>
            <a:pPr>
              <a:lnSpc>
                <a:spcPct val="150000"/>
              </a:lnSpc>
              <a:buClr>
                <a:srgbClr val="2965AB"/>
              </a:buClr>
              <a:buSzPct val="100000"/>
            </a:pPr>
            <a:r>
              <a:rPr lang="zh-CN" altLang="en-US" sz="2400" dirty="0">
                <a:latin typeface="微软雅黑 "/>
                <a:ea typeface="微软雅黑" panose="020B0503020204020204" pitchFamily="34" charset="-122"/>
              </a:rPr>
              <a:t>点击“</a:t>
            </a:r>
            <a:r>
              <a:rPr lang="en-US" altLang="zh-CN" sz="2400" dirty="0">
                <a:latin typeface="微软雅黑 "/>
                <a:ea typeface="微软雅黑" panose="020B0503020204020204" pitchFamily="34" charset="-122"/>
              </a:rPr>
              <a:t>Accept </a:t>
            </a:r>
            <a:r>
              <a:rPr lang="en-US" altLang="zh-CN" sz="2400" dirty="0" err="1">
                <a:latin typeface="微软雅黑 "/>
                <a:ea typeface="微软雅黑" panose="020B0503020204020204" pitchFamily="34" charset="-122"/>
              </a:rPr>
              <a:t>Licnese</a:t>
            </a:r>
            <a:r>
              <a:rPr lang="en-US" altLang="zh-CN" sz="2400" dirty="0">
                <a:latin typeface="微软雅黑 "/>
                <a:ea typeface="微软雅黑" panose="020B0503020204020204" pitchFamily="34" charset="-122"/>
              </a:rPr>
              <a:t> Agreement</a:t>
            </a:r>
            <a:r>
              <a:rPr lang="zh-CN" altLang="en-US" sz="2400" dirty="0">
                <a:latin typeface="微软雅黑 "/>
                <a:ea typeface="微软雅黑" panose="020B0503020204020204" pitchFamily="34" charset="-122"/>
              </a:rPr>
              <a:t>”并选择 “</a:t>
            </a:r>
            <a:r>
              <a:rPr lang="en-US" altLang="zh-CN" sz="2400" dirty="0">
                <a:latin typeface="微软雅黑 "/>
                <a:ea typeface="微软雅黑" panose="020B0503020204020204" pitchFamily="34" charset="-122"/>
              </a:rPr>
              <a:t>Linux-x64.tar.gz</a:t>
            </a:r>
            <a:r>
              <a:rPr lang="zh-CN" altLang="en-US" sz="2400" dirty="0">
                <a:latin typeface="微软雅黑 "/>
                <a:ea typeface="微软雅黑" panose="020B0503020204020204" pitchFamily="34" charset="-122"/>
              </a:rPr>
              <a:t>”进行下载</a:t>
            </a: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a:lnSpc>
                <a:spcPct val="150000"/>
              </a:lnSpc>
              <a:buClr>
                <a:srgbClr val="2965AB"/>
              </a:buClr>
              <a:buSzPct val="50000"/>
              <a:buFont typeface="Wingdings" charset="2"/>
              <a:buChar char="l"/>
            </a:pPr>
            <a:endParaRPr lang="en-US" altLang="zh-CN" sz="2000" dirty="0">
              <a:latin typeface="微软雅黑 "/>
              <a:ea typeface="微软雅黑" panose="020B0503020204020204" pitchFamily="34" charset="-122"/>
            </a:endParaRPr>
          </a:p>
        </p:txBody>
      </p:sp>
      <p:pic>
        <p:nvPicPr>
          <p:cNvPr id="7" name="图片 6">
            <a:extLst>
              <a:ext uri="{FF2B5EF4-FFF2-40B4-BE49-F238E27FC236}">
                <a16:creationId xmlns:a16="http://schemas.microsoft.com/office/drawing/2014/main" id="{C937279C-1475-47F3-89D6-9109695E8E37}"/>
              </a:ext>
            </a:extLst>
          </p:cNvPr>
          <p:cNvPicPr>
            <a:picLocks noChangeAspect="1"/>
          </p:cNvPicPr>
          <p:nvPr/>
        </p:nvPicPr>
        <p:blipFill rotWithShape="1">
          <a:blip r:embed="rId3">
            <a:extLst>
              <a:ext uri="{28A0092B-C50C-407E-A947-70E740481C1C}">
                <a14:useLocalDpi xmlns:a14="http://schemas.microsoft.com/office/drawing/2010/main" val="0"/>
              </a:ext>
            </a:extLst>
          </a:blip>
          <a:srcRect l="3932" t="43619" r="7881" b="-609"/>
          <a:stretch/>
        </p:blipFill>
        <p:spPr>
          <a:xfrm>
            <a:off x="2913434" y="2599842"/>
            <a:ext cx="6120680" cy="3564060"/>
          </a:xfrm>
          <a:prstGeom prst="rect">
            <a:avLst/>
          </a:prstGeom>
        </p:spPr>
      </p:pic>
      <p:sp>
        <p:nvSpPr>
          <p:cNvPr id="4" name="矩形 3">
            <a:extLst>
              <a:ext uri="{FF2B5EF4-FFF2-40B4-BE49-F238E27FC236}">
                <a16:creationId xmlns:a16="http://schemas.microsoft.com/office/drawing/2014/main" id="{C6A1CFEC-9307-4CA6-9263-B4DAAAABAB68}"/>
              </a:ext>
            </a:extLst>
          </p:cNvPr>
          <p:cNvSpPr/>
          <p:nvPr/>
        </p:nvSpPr>
        <p:spPr>
          <a:xfrm>
            <a:off x="2999656" y="4627623"/>
            <a:ext cx="5760640" cy="1992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EBD3B826-EFFA-4027-8111-F0D9FB3D46A0}"/>
              </a:ext>
            </a:extLst>
          </p:cNvPr>
          <p:cNvSpPr/>
          <p:nvPr/>
        </p:nvSpPr>
        <p:spPr>
          <a:xfrm>
            <a:off x="4007768" y="3284984"/>
            <a:ext cx="2088232" cy="2880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245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准备工作</a:t>
            </a:r>
          </a:p>
        </p:txBody>
      </p:sp>
      <p:sp>
        <p:nvSpPr>
          <p:cNvPr id="3" name="Rectangle 3"/>
          <p:cNvSpPr txBox="1">
            <a:spLocks noChangeArrowheads="1"/>
          </p:cNvSpPr>
          <p:nvPr/>
        </p:nvSpPr>
        <p:spPr>
          <a:xfrm>
            <a:off x="551384" y="946917"/>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en-US" altLang="zh-CN" sz="2400" dirty="0">
                <a:latin typeface="微软雅黑" panose="020B0503020204020204" pitchFamily="34" charset="-122"/>
                <a:ea typeface="微软雅黑" panose="020B0503020204020204" pitchFamily="34" charset="-122"/>
              </a:rPr>
              <a:t>Hadoop</a:t>
            </a:r>
            <a:r>
              <a:rPr lang="zh-CN" altLang="en-US" sz="2400" dirty="0">
                <a:latin typeface="微软雅黑" panose="020B0503020204020204" pitchFamily="34" charset="-122"/>
                <a:ea typeface="微软雅黑" panose="020B0503020204020204" pitchFamily="34" charset="-122"/>
              </a:rPr>
              <a:t>安装包下载</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r>
              <a:rPr lang="zh-CN" altLang="en-US" sz="2400" dirty="0">
                <a:latin typeface="微软雅黑" panose="020B0503020204020204" pitchFamily="34" charset="-122"/>
                <a:ea typeface="微软雅黑" panose="020B0503020204020204" pitchFamily="34" charset="-122"/>
              </a:rPr>
              <a:t>网址：</a:t>
            </a:r>
            <a:r>
              <a:rPr lang="en-US" altLang="zh-CN" sz="2400" dirty="0">
                <a:latin typeface="微软雅黑" panose="020B0503020204020204" pitchFamily="34" charset="-122"/>
                <a:ea typeface="微软雅黑" panose="020B0503020204020204" pitchFamily="34" charset="-122"/>
                <a:hlinkClick r:id="rId3"/>
              </a:rPr>
              <a:t>http://hadoop.apache.org/releases.html</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r>
              <a:rPr lang="zh-CN" altLang="en-US" sz="2400" dirty="0">
                <a:latin typeface="微软雅黑" panose="020B0503020204020204" pitchFamily="34" charset="-122"/>
                <a:ea typeface="微软雅黑" panose="020B0503020204020204" pitchFamily="34" charset="-122"/>
              </a:rPr>
              <a:t>可选择</a:t>
            </a:r>
            <a:r>
              <a:rPr lang="en-US" altLang="zh-CN" sz="2400" dirty="0">
                <a:latin typeface="微软雅黑" panose="020B0503020204020204" pitchFamily="34" charset="-122"/>
                <a:ea typeface="微软雅黑" panose="020B0503020204020204" pitchFamily="34" charset="-122"/>
              </a:rPr>
              <a:t>Apache Hadoop</a:t>
            </a:r>
            <a:r>
              <a:rPr lang="zh-CN" altLang="en-US" sz="2400" dirty="0">
                <a:latin typeface="微软雅黑" panose="020B0503020204020204" pitchFamily="34" charset="-122"/>
                <a:ea typeface="微软雅黑" panose="020B0503020204020204" pitchFamily="34" charset="-122"/>
              </a:rPr>
              <a:t>不同发行版本进行下载</a:t>
            </a:r>
            <a:endParaRPr lang="en-US" altLang="zh-CN" sz="2400" dirty="0">
              <a:latin typeface="微软雅黑" panose="020B0503020204020204" pitchFamily="34" charset="-122"/>
              <a:ea typeface="微软雅黑" panose="020B0503020204020204" pitchFamily="34" charset="-122"/>
            </a:endParaRPr>
          </a:p>
          <a:p>
            <a:pPr marL="0" indent="0">
              <a:lnSpc>
                <a:spcPct val="150000"/>
              </a:lnSpc>
              <a:buClr>
                <a:srgbClr val="2965AB"/>
              </a:buClr>
              <a:buSzPct val="50000"/>
              <a:buNone/>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50000"/>
              <a:buFont typeface="Wingdings" charset="2"/>
              <a:buChar char="l"/>
            </a:pPr>
            <a:endParaRPr lang="en-US" altLang="zh-CN" sz="20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FB194D9-E726-4D96-B570-C7CF02D69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608" y="2291411"/>
            <a:ext cx="6912768" cy="3503699"/>
          </a:xfrm>
          <a:prstGeom prst="rect">
            <a:avLst/>
          </a:prstGeom>
        </p:spPr>
      </p:pic>
    </p:spTree>
    <p:extLst>
      <p:ext uri="{BB962C8B-B14F-4D97-AF65-F5344CB8AC3E}">
        <p14:creationId xmlns:p14="http://schemas.microsoft.com/office/powerpoint/2010/main" val="1431233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准备工作</a:t>
            </a:r>
          </a:p>
        </p:txBody>
      </p:sp>
      <p:sp>
        <p:nvSpPr>
          <p:cNvPr id="3" name="Rectangle 3"/>
          <p:cNvSpPr txBox="1">
            <a:spLocks noChangeArrowheads="1"/>
          </p:cNvSpPr>
          <p:nvPr/>
        </p:nvSpPr>
        <p:spPr>
          <a:xfrm>
            <a:off x="591515" y="105273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en-US" altLang="zh-CN" sz="2400" dirty="0">
                <a:latin typeface="微软雅黑" panose="020B0503020204020204" pitchFamily="34" charset="-122"/>
                <a:ea typeface="微软雅黑" panose="020B0503020204020204" pitchFamily="34" charset="-122"/>
              </a:rPr>
              <a:t>Hadoop</a:t>
            </a:r>
            <a:r>
              <a:rPr lang="zh-CN" altLang="en-US" sz="2400" dirty="0">
                <a:latin typeface="微软雅黑" panose="020B0503020204020204" pitchFamily="34" charset="-122"/>
                <a:ea typeface="微软雅黑" panose="020B0503020204020204" pitchFamily="34" charset="-122"/>
              </a:rPr>
              <a:t>安装包下载</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r>
              <a:rPr lang="zh-CN" altLang="en-US" sz="2400" dirty="0">
                <a:latin typeface="微软雅黑" panose="020B0503020204020204" pitchFamily="34" charset="-122"/>
                <a:ea typeface="微软雅黑" panose="020B0503020204020204" pitchFamily="34" charset="-122"/>
              </a:rPr>
              <a:t>点击 “</a:t>
            </a:r>
            <a:r>
              <a:rPr lang="en-US" altLang="zh-CN" sz="2400" dirty="0">
                <a:latin typeface="微软雅黑" panose="020B0503020204020204" pitchFamily="34" charset="-122"/>
                <a:ea typeface="微软雅黑" panose="020B0503020204020204" pitchFamily="34" charset="-122"/>
              </a:rPr>
              <a:t>Apache release archive</a:t>
            </a:r>
            <a:r>
              <a:rPr lang="zh-CN" altLang="en-US" sz="2400" dirty="0">
                <a:latin typeface="微软雅黑" panose="020B0503020204020204" pitchFamily="34" charset="-122"/>
                <a:ea typeface="微软雅黑" panose="020B0503020204020204" pitchFamily="34" charset="-122"/>
              </a:rPr>
              <a:t>”，可以查看</a:t>
            </a:r>
            <a:r>
              <a:rPr lang="en-US" altLang="zh-CN" sz="2400" dirty="0">
                <a:latin typeface="微软雅黑" panose="020B0503020204020204" pitchFamily="34" charset="-122"/>
                <a:ea typeface="微软雅黑" panose="020B0503020204020204" pitchFamily="34" charset="-122"/>
              </a:rPr>
              <a:t>Hadoop</a:t>
            </a:r>
            <a:r>
              <a:rPr lang="zh-CN" altLang="en-US" sz="2400" dirty="0">
                <a:latin typeface="微软雅黑" panose="020B0503020204020204" pitchFamily="34" charset="-122"/>
                <a:ea typeface="微软雅黑" panose="020B0503020204020204" pitchFamily="34" charset="-122"/>
              </a:rPr>
              <a:t>的所有版本</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marL="0" indent="0">
              <a:lnSpc>
                <a:spcPct val="150000"/>
              </a:lnSpc>
              <a:buClr>
                <a:srgbClr val="2965AB"/>
              </a:buClr>
              <a:buSzPct val="50000"/>
              <a:buNone/>
            </a:pPr>
            <a:endParaRPr lang="en-US" altLang="zh-CN" sz="2400" dirty="0">
              <a:latin typeface="微软雅黑" panose="020B0503020204020204" pitchFamily="34" charset="-122"/>
              <a:ea typeface="微软雅黑" panose="020B0503020204020204" pitchFamily="34" charset="-122"/>
            </a:endParaRPr>
          </a:p>
          <a:p>
            <a:pPr marL="0" indent="0">
              <a:lnSpc>
                <a:spcPct val="150000"/>
              </a:lnSpc>
              <a:buClr>
                <a:srgbClr val="2965AB"/>
              </a:buClr>
              <a:buSzPct val="50000"/>
              <a:buNone/>
            </a:pPr>
            <a:endParaRPr lang="en-US" altLang="zh-CN"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5B33583-9807-4D55-B32E-BA771E78B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597" y="2799840"/>
            <a:ext cx="8716038" cy="3300055"/>
          </a:xfrm>
          <a:prstGeom prst="rect">
            <a:avLst/>
          </a:prstGeom>
        </p:spPr>
      </p:pic>
      <p:sp>
        <p:nvSpPr>
          <p:cNvPr id="7" name="矩形 6">
            <a:extLst>
              <a:ext uri="{FF2B5EF4-FFF2-40B4-BE49-F238E27FC236}">
                <a16:creationId xmlns:a16="http://schemas.microsoft.com/office/drawing/2014/main" id="{87EC1796-69E4-4F3B-8992-91D58399DC7E}"/>
              </a:ext>
            </a:extLst>
          </p:cNvPr>
          <p:cNvSpPr/>
          <p:nvPr/>
        </p:nvSpPr>
        <p:spPr>
          <a:xfrm>
            <a:off x="1956597" y="5360460"/>
            <a:ext cx="5040560" cy="2880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599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准备工作</a:t>
            </a:r>
          </a:p>
        </p:txBody>
      </p:sp>
      <p:sp>
        <p:nvSpPr>
          <p:cNvPr id="3" name="Rectangle 3"/>
          <p:cNvSpPr txBox="1">
            <a:spLocks noChangeArrowheads="1"/>
          </p:cNvSpPr>
          <p:nvPr/>
        </p:nvSpPr>
        <p:spPr>
          <a:xfrm>
            <a:off x="556010" y="98072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en-US" altLang="zh-CN" sz="2400" dirty="0">
                <a:latin typeface="微软雅黑" panose="020B0503020204020204" pitchFamily="34" charset="-122"/>
                <a:ea typeface="微软雅黑" panose="020B0503020204020204" pitchFamily="34" charset="-122"/>
              </a:rPr>
              <a:t>Hadoop</a:t>
            </a:r>
            <a:r>
              <a:rPr lang="zh-CN" altLang="en-US" sz="2400" dirty="0">
                <a:latin typeface="微软雅黑" panose="020B0503020204020204" pitchFamily="34" charset="-122"/>
                <a:ea typeface="微软雅黑" panose="020B0503020204020204" pitchFamily="34" charset="-122"/>
              </a:rPr>
              <a:t>安装包下载</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r>
              <a:rPr lang="zh-CN" altLang="en-US" sz="2400" dirty="0">
                <a:latin typeface="微软雅黑" panose="020B0503020204020204" pitchFamily="34" charset="-122"/>
                <a:ea typeface="微软雅黑" panose="020B0503020204020204" pitchFamily="34" charset="-122"/>
              </a:rPr>
              <a:t>下载</a:t>
            </a:r>
            <a:r>
              <a:rPr lang="en-US" altLang="zh-CN" sz="2400" dirty="0">
                <a:latin typeface="微软雅黑" panose="020B0503020204020204" pitchFamily="34" charset="-122"/>
                <a:ea typeface="微软雅黑" panose="020B0503020204020204" pitchFamily="34" charset="-122"/>
              </a:rPr>
              <a:t>Hadoop-2.6.4</a:t>
            </a:r>
            <a:r>
              <a:rPr lang="zh-CN" altLang="en-US" sz="2400" dirty="0">
                <a:latin typeface="微软雅黑" panose="020B0503020204020204" pitchFamily="34" charset="-122"/>
                <a:ea typeface="微软雅黑" panose="020B0503020204020204" pitchFamily="34" charset="-122"/>
              </a:rPr>
              <a:t>版本，</a:t>
            </a:r>
            <a:r>
              <a:rPr lang="en-US" altLang="zh-CN" sz="2400" dirty="0">
                <a:latin typeface="微软雅黑" panose="020B0503020204020204" pitchFamily="34" charset="-122"/>
                <a:ea typeface="微软雅黑" panose="020B0503020204020204" pitchFamily="34" charset="-122"/>
              </a:rPr>
              <a:t>2.6</a:t>
            </a:r>
            <a:r>
              <a:rPr lang="zh-CN" altLang="en-US" sz="2400" dirty="0">
                <a:latin typeface="微软雅黑" panose="020B0503020204020204" pitchFamily="34" charset="-122"/>
                <a:ea typeface="微软雅黑" panose="020B0503020204020204" pitchFamily="34" charset="-122"/>
              </a:rPr>
              <a:t>版本较为稳定</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r>
              <a:rPr lang="zh-CN" altLang="en-US" sz="2400" dirty="0">
                <a:latin typeface="微软雅黑" panose="020B0503020204020204" pitchFamily="34" charset="-122"/>
                <a:ea typeface="微软雅黑" panose="020B0503020204020204" pitchFamily="34" charset="-122"/>
              </a:rPr>
              <a:t>选择“</a:t>
            </a:r>
            <a:r>
              <a:rPr lang="en-US" altLang="zh-CN" sz="2400" dirty="0">
                <a:latin typeface="微软雅黑" panose="020B0503020204020204" pitchFamily="34" charset="-122"/>
                <a:ea typeface="微软雅黑" panose="020B0503020204020204" pitchFamily="34" charset="-122"/>
              </a:rPr>
              <a:t>hadoop-2.6.4.tar.gz</a:t>
            </a:r>
            <a:r>
              <a:rPr lang="zh-CN" altLang="en-US" sz="2400" dirty="0">
                <a:latin typeface="微软雅黑" panose="020B0503020204020204" pitchFamily="34" charset="-122"/>
                <a:ea typeface="微软雅黑" panose="020B0503020204020204" pitchFamily="34" charset="-122"/>
              </a:rPr>
              <a:t>”下载</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marL="0" indent="0">
              <a:lnSpc>
                <a:spcPct val="150000"/>
              </a:lnSpc>
              <a:buClr>
                <a:srgbClr val="2965AB"/>
              </a:buClr>
              <a:buSzPct val="50000"/>
              <a:buNone/>
            </a:pPr>
            <a:endParaRPr lang="en-US" altLang="zh-CN" sz="2400" dirty="0">
              <a:latin typeface="微软雅黑" panose="020B0503020204020204" pitchFamily="34" charset="-122"/>
              <a:ea typeface="微软雅黑" panose="020B0503020204020204" pitchFamily="34" charset="-122"/>
            </a:endParaRPr>
          </a:p>
          <a:p>
            <a:pPr marL="0" indent="0">
              <a:lnSpc>
                <a:spcPct val="150000"/>
              </a:lnSpc>
              <a:buClr>
                <a:srgbClr val="2965AB"/>
              </a:buClr>
              <a:buSzPct val="50000"/>
              <a:buNone/>
            </a:pPr>
            <a:endParaRPr lang="en-US" altLang="zh-CN"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7149103-D7D3-4DB0-A575-3A6246DE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2528900"/>
            <a:ext cx="6778005" cy="2988332"/>
          </a:xfrm>
          <a:prstGeom prst="rect">
            <a:avLst/>
          </a:prstGeom>
        </p:spPr>
      </p:pic>
      <p:sp>
        <p:nvSpPr>
          <p:cNvPr id="8" name="矩形 7">
            <a:extLst>
              <a:ext uri="{FF2B5EF4-FFF2-40B4-BE49-F238E27FC236}">
                <a16:creationId xmlns:a16="http://schemas.microsoft.com/office/drawing/2014/main" id="{F5D6C653-C78B-4FFF-B30C-7F73B73676BB}"/>
              </a:ext>
            </a:extLst>
          </p:cNvPr>
          <p:cNvSpPr/>
          <p:nvPr/>
        </p:nvSpPr>
        <p:spPr>
          <a:xfrm>
            <a:off x="2351584" y="4651412"/>
            <a:ext cx="4464496" cy="2914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89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准备工作</a:t>
            </a:r>
          </a:p>
        </p:txBody>
      </p:sp>
      <p:sp>
        <p:nvSpPr>
          <p:cNvPr id="3" name="Rectangle 3"/>
          <p:cNvSpPr txBox="1">
            <a:spLocks noChangeArrowheads="1"/>
          </p:cNvSpPr>
          <p:nvPr/>
        </p:nvSpPr>
        <p:spPr>
          <a:xfrm>
            <a:off x="589039" y="1052736"/>
            <a:ext cx="110139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en-US" altLang="zh-CN" sz="2400" dirty="0" err="1">
                <a:latin typeface="微软雅黑" panose="020B0503020204020204" pitchFamily="34" charset="-122"/>
                <a:ea typeface="微软雅黑" panose="020B0503020204020204" pitchFamily="34" charset="-122"/>
              </a:rPr>
              <a:t>Xshell</a:t>
            </a:r>
            <a:r>
              <a:rPr lang="zh-CN" altLang="en-US" sz="2400" dirty="0">
                <a:latin typeface="微软雅黑" panose="020B0503020204020204" pitchFamily="34" charset="-122"/>
                <a:ea typeface="微软雅黑" panose="020B0503020204020204" pitchFamily="34" charset="-122"/>
              </a:rPr>
              <a:t>安装</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r>
              <a:rPr lang="en-US" altLang="zh-CN" sz="2400" dirty="0" err="1">
                <a:latin typeface="微软雅黑" panose="020B0503020204020204" pitchFamily="34" charset="-122"/>
                <a:ea typeface="微软雅黑" panose="020B0503020204020204" pitchFamily="34" charset="-122"/>
              </a:rPr>
              <a:t>Xshell</a:t>
            </a:r>
            <a:r>
              <a:rPr lang="zh-CN" altLang="en-US" sz="2400" dirty="0">
                <a:latin typeface="微软雅黑" panose="020B0503020204020204" pitchFamily="34" charset="-122"/>
                <a:ea typeface="微软雅黑" panose="020B0503020204020204" pitchFamily="34" charset="-122"/>
              </a:rPr>
              <a:t>是</a:t>
            </a:r>
            <a:r>
              <a:rPr lang="en-US" altLang="zh-CN" sz="2400" dirty="0">
                <a:latin typeface="微软雅黑" panose="020B0503020204020204" pitchFamily="34" charset="-122"/>
                <a:ea typeface="微软雅黑" panose="020B0503020204020204" pitchFamily="34" charset="-122"/>
              </a:rPr>
              <a:t>Windows</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SSH</a:t>
            </a:r>
            <a:r>
              <a:rPr lang="zh-CN" altLang="en-US" sz="2400" dirty="0">
                <a:latin typeface="微软雅黑" panose="020B0503020204020204" pitchFamily="34" charset="-122"/>
                <a:ea typeface="微软雅黑" panose="020B0503020204020204" pitchFamily="34" charset="-122"/>
              </a:rPr>
              <a:t>客户端，可以跟虚拟机进行远程连接</a:t>
            </a: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marL="0" indent="0">
              <a:lnSpc>
                <a:spcPct val="150000"/>
              </a:lnSpc>
              <a:buClr>
                <a:srgbClr val="2965AB"/>
              </a:buClr>
              <a:buSzPct val="100000"/>
              <a:buNone/>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50000"/>
              <a:buFont typeface="Wingdings" charset="2"/>
              <a:buChar char="l"/>
            </a:pPr>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213AE0A-EF28-4C0F-9D9C-A59AF130A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696" y="2371212"/>
            <a:ext cx="5692137" cy="4224790"/>
          </a:xfrm>
          <a:prstGeom prst="rect">
            <a:avLst/>
          </a:prstGeom>
        </p:spPr>
      </p:pic>
    </p:spTree>
    <p:extLst>
      <p:ext uri="{BB962C8B-B14F-4D97-AF65-F5344CB8AC3E}">
        <p14:creationId xmlns:p14="http://schemas.microsoft.com/office/powerpoint/2010/main" val="1508885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Microsoft YaHei" panose="020B0503020204020204" pitchFamily="34" charset="-122"/>
                <a:ea typeface="Microsoft YaHei" panose="020B0503020204020204" pitchFamily="34" charset="-122"/>
              </a:rPr>
              <a:t>初识</a:t>
            </a:r>
            <a:r>
              <a:rPr kumimoji="1" lang="en-US" altLang="zh-CN" b="1" dirty="0">
                <a:solidFill>
                  <a:srgbClr val="2965AB"/>
                </a:solidFill>
                <a:latin typeface="Microsoft YaHei" panose="020B0503020204020204" pitchFamily="34" charset="-122"/>
                <a:ea typeface="Microsoft YaHei" panose="020B0503020204020204" pitchFamily="34" charset="-122"/>
              </a:rPr>
              <a:t>Hadoop</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5" name="文本框 4"/>
          <p:cNvSpPr txBox="1"/>
          <p:nvPr/>
        </p:nvSpPr>
        <p:spPr>
          <a:xfrm>
            <a:off x="479376" y="702522"/>
            <a:ext cx="8385450" cy="4893647"/>
          </a:xfrm>
          <a:prstGeom prst="rect">
            <a:avLst/>
          </a:prstGeom>
          <a:noFill/>
        </p:spPr>
        <p:txBody>
          <a:bodyPr wrap="square" rtlCol="0">
            <a:spAutoFit/>
          </a:bodyPr>
          <a:lstStyle/>
          <a:p>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是 </a:t>
            </a:r>
            <a:r>
              <a:rPr lang="en-US" altLang="zh-CN" sz="2400" dirty="0">
                <a:latin typeface="Microsoft YaHei" panose="020B0503020204020204" pitchFamily="34" charset="-122"/>
                <a:ea typeface="Microsoft YaHei" panose="020B0503020204020204" pitchFamily="34" charset="-122"/>
              </a:rPr>
              <a:t>Apache</a:t>
            </a:r>
            <a:r>
              <a:rPr lang="zh-CN" altLang="en-US" sz="2400" dirty="0">
                <a:latin typeface="Microsoft YaHei" panose="020B0503020204020204" pitchFamily="34" charset="-122"/>
                <a:ea typeface="Microsoft YaHei" panose="020B0503020204020204" pitchFamily="34" charset="-122"/>
              </a:rPr>
              <a:t>软件基金会旗下的一个开源分布式计算平台为用户提供了系统底层细节透明的分布式基础架构</a:t>
            </a: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是用</a:t>
            </a:r>
            <a:r>
              <a:rPr lang="en-US" altLang="zh-CN" sz="2400" dirty="0">
                <a:latin typeface="Microsoft YaHei" panose="020B0503020204020204" pitchFamily="34" charset="-122"/>
                <a:ea typeface="Microsoft YaHei" panose="020B0503020204020204" pitchFamily="34" charset="-122"/>
              </a:rPr>
              <a:t>JAVA</a:t>
            </a:r>
            <a:r>
              <a:rPr lang="zh-CN" altLang="en-US" sz="2400" dirty="0">
                <a:latin typeface="Microsoft YaHei" panose="020B0503020204020204" pitchFamily="34" charset="-122"/>
                <a:ea typeface="Microsoft YaHei" panose="020B0503020204020204" pitchFamily="34" charset="-122"/>
              </a:rPr>
              <a:t>编写的开源、可伸缩和容错的框架，并且可部署在廉价的计算机集群中</a:t>
            </a:r>
            <a:endParaRPr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以分布式文件系统</a:t>
            </a:r>
            <a:r>
              <a:rPr lang="en-US" altLang="zh-CN" sz="2400" dirty="0">
                <a:latin typeface="Microsoft YaHei" panose="020B0503020204020204" pitchFamily="34" charset="-122"/>
                <a:ea typeface="Microsoft YaHei" panose="020B0503020204020204" pitchFamily="34" charset="-122"/>
              </a:rPr>
              <a:t>HDFS</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MapReduce</a:t>
            </a:r>
            <a:r>
              <a:rPr lang="zh-CN" altLang="en-US" sz="2400" dirty="0">
                <a:latin typeface="Microsoft YaHei" panose="020B0503020204020204" pitchFamily="34" charset="-122"/>
                <a:ea typeface="Microsoft YaHei" panose="020B0503020204020204" pitchFamily="34" charset="-122"/>
              </a:rPr>
              <a:t>为核心进行海量数据的存储和处理</a:t>
            </a: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4" y="2492896"/>
            <a:ext cx="2808312" cy="201622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准备工作</a:t>
            </a:r>
          </a:p>
        </p:txBody>
      </p:sp>
      <p:sp>
        <p:nvSpPr>
          <p:cNvPr id="3" name="Rectangle 3"/>
          <p:cNvSpPr txBox="1">
            <a:spLocks noChangeArrowheads="1"/>
          </p:cNvSpPr>
          <p:nvPr/>
        </p:nvSpPr>
        <p:spPr>
          <a:xfrm>
            <a:off x="495416" y="105273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en-US" altLang="zh-CN" sz="2400" dirty="0">
                <a:latin typeface="微软雅黑" panose="020B0503020204020204" pitchFamily="34" charset="-122"/>
                <a:ea typeface="微软雅黑" panose="020B0503020204020204" pitchFamily="34" charset="-122"/>
              </a:rPr>
              <a:t>WinSCP</a:t>
            </a:r>
            <a:r>
              <a:rPr lang="zh-CN" altLang="en-US" sz="2400" dirty="0">
                <a:latin typeface="微软雅黑" panose="020B0503020204020204" pitchFamily="34" charset="-122"/>
                <a:ea typeface="微软雅黑" panose="020B0503020204020204" pitchFamily="34" charset="-122"/>
              </a:rPr>
              <a:t>安装</a:t>
            </a: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100000"/>
            </a:pPr>
            <a:r>
              <a:rPr lang="zh-CN" altLang="en-US" sz="2400" dirty="0">
                <a:latin typeface="微软雅黑" panose="020B0503020204020204" pitchFamily="34" charset="-122"/>
                <a:ea typeface="微软雅黑" panose="020B0503020204020204" pitchFamily="34" charset="-122"/>
              </a:rPr>
              <a:t>网址：</a:t>
            </a:r>
            <a:r>
              <a:rPr lang="en-US" altLang="zh-CN" sz="2400" dirty="0">
                <a:latin typeface="微软雅黑" panose="020B0503020204020204" pitchFamily="34" charset="-122"/>
                <a:ea typeface="微软雅黑" panose="020B0503020204020204" pitchFamily="34" charset="-122"/>
                <a:hlinkClick r:id="rId3"/>
              </a:rPr>
              <a:t>https://winscp.net/eng/download.php</a:t>
            </a:r>
            <a:endParaRPr lang="en-US" altLang="zh-CN" sz="2400" dirty="0">
              <a:latin typeface="微软雅黑" panose="020B0503020204020204" pitchFamily="34" charset="-122"/>
              <a:ea typeface="微软雅黑" panose="020B0503020204020204" pitchFamily="34" charset="-122"/>
            </a:endParaRPr>
          </a:p>
          <a:p>
            <a:pPr marL="0" indent="0">
              <a:lnSpc>
                <a:spcPct val="150000"/>
              </a:lnSpc>
              <a:buClr>
                <a:srgbClr val="2965AB"/>
              </a:buClr>
              <a:buSzPct val="100000"/>
              <a:buNone/>
            </a:pPr>
            <a:endParaRPr lang="en-US" altLang="zh-CN" sz="2400" dirty="0">
              <a:latin typeface="微软雅黑" panose="020B0503020204020204" pitchFamily="34" charset="-122"/>
              <a:ea typeface="微软雅黑" panose="020B0503020204020204" pitchFamily="34" charset="-122"/>
            </a:endParaRPr>
          </a:p>
          <a:p>
            <a:pPr>
              <a:lnSpc>
                <a:spcPct val="150000"/>
              </a:lnSpc>
              <a:buClr>
                <a:srgbClr val="2965AB"/>
              </a:buClr>
              <a:buSzPct val="50000"/>
              <a:buFont typeface="Wingdings" charset="2"/>
              <a:buChar char="l"/>
            </a:pPr>
            <a:endParaRPr lang="en-US" altLang="zh-CN"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70F3604-6B33-4CF0-A13B-9BFC211215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616" y="2685902"/>
            <a:ext cx="6480720" cy="3257508"/>
          </a:xfrm>
          <a:prstGeom prst="rect">
            <a:avLst/>
          </a:prstGeom>
        </p:spPr>
      </p:pic>
      <p:sp>
        <p:nvSpPr>
          <p:cNvPr id="7" name="矩形 6">
            <a:extLst>
              <a:ext uri="{FF2B5EF4-FFF2-40B4-BE49-F238E27FC236}">
                <a16:creationId xmlns:a16="http://schemas.microsoft.com/office/drawing/2014/main" id="{7E39E5B8-738D-4998-8798-A9A3482FA69C}"/>
              </a:ext>
            </a:extLst>
          </p:cNvPr>
          <p:cNvSpPr/>
          <p:nvPr/>
        </p:nvSpPr>
        <p:spPr>
          <a:xfrm>
            <a:off x="2913434" y="4941168"/>
            <a:ext cx="3456384"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347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本节内容</a:t>
            </a:r>
          </a:p>
        </p:txBody>
      </p:sp>
      <p:sp>
        <p:nvSpPr>
          <p:cNvPr id="3" name="Rectangle 3"/>
          <p:cNvSpPr txBox="1">
            <a:spLocks noChangeArrowheads="1"/>
          </p:cNvSpPr>
          <p:nvPr/>
        </p:nvSpPr>
        <p:spPr>
          <a:xfrm>
            <a:off x="479376" y="134076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准备工作</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latin typeface="微软雅黑 "/>
                <a:ea typeface="微软雅黑" panose="020B0503020204020204" pitchFamily="34" charset="-122"/>
              </a:rPr>
              <a:t>新建虚拟机</a:t>
            </a:r>
            <a:endParaRPr lang="en-US" altLang="zh-CN" sz="2400" dirty="0">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建立主节点</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建立从节点</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安装</a:t>
            </a:r>
            <a:r>
              <a:rPr lang="en-US" altLang="zh-CN" sz="2400" dirty="0">
                <a:solidFill>
                  <a:schemeClr val="accent3"/>
                </a:solidFill>
                <a:latin typeface="微软雅黑 "/>
                <a:ea typeface="微软雅黑" panose="020B0503020204020204" pitchFamily="34" charset="-122"/>
              </a:rPr>
              <a:t>Hadoop</a:t>
            </a: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建立分布式集群</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marL="0" indent="0">
              <a:lnSpc>
                <a:spcPct val="150000"/>
              </a:lnSpc>
              <a:buClr>
                <a:srgbClr val="2965AB"/>
              </a:buClr>
              <a:buSzPct val="50000"/>
              <a:buNone/>
            </a:pPr>
            <a:endParaRPr lang="en-US" sz="2400" dirty="0">
              <a:latin typeface="微软雅黑 "/>
            </a:endParaRPr>
          </a:p>
          <a:p>
            <a:pPr>
              <a:lnSpc>
                <a:spcPct val="150000"/>
              </a:lnSpc>
              <a:buClr>
                <a:srgbClr val="2965AB"/>
              </a:buClr>
              <a:buSzPct val="100000"/>
            </a:pPr>
            <a:endParaRPr lang="en-US" altLang="zh-CN" sz="2400" dirty="0">
              <a:solidFill>
                <a:srgbClr val="2965AB"/>
              </a:solidFill>
              <a:latin typeface="微软雅黑 "/>
              <a:ea typeface="微软雅黑" panose="020B0503020204020204" pitchFamily="34" charset="-122"/>
            </a:endParaRPr>
          </a:p>
        </p:txBody>
      </p:sp>
    </p:spTree>
    <p:extLst>
      <p:ext uri="{BB962C8B-B14F-4D97-AF65-F5344CB8AC3E}">
        <p14:creationId xmlns:p14="http://schemas.microsoft.com/office/powerpoint/2010/main" val="1314823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rPr>
              <a:t>新建虚拟机</a:t>
            </a:r>
          </a:p>
        </p:txBody>
      </p:sp>
      <p:sp>
        <p:nvSpPr>
          <p:cNvPr id="3" name="Rectangle 3"/>
          <p:cNvSpPr txBox="1">
            <a:spLocks noChangeArrowheads="1"/>
          </p:cNvSpPr>
          <p:nvPr/>
        </p:nvSpPr>
        <p:spPr>
          <a:xfrm>
            <a:off x="551384" y="915920"/>
            <a:ext cx="11089232"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安装</a:t>
            </a:r>
            <a:r>
              <a:rPr lang="en-US" altLang="zh-CN" sz="2400" dirty="0" err="1">
                <a:solidFill>
                  <a:prstClr val="black"/>
                </a:solidFill>
                <a:latin typeface="微软雅黑 "/>
                <a:ea typeface="微软雅黑" panose="020B0503020204020204" pitchFamily="34" charset="-122"/>
              </a:rPr>
              <a:t>Vmware</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prstClr val="black"/>
                </a:solidFill>
                <a:latin typeface="微软雅黑 "/>
                <a:ea typeface="微软雅黑" panose="020B0503020204020204" pitchFamily="34" charset="-122"/>
              </a:rPr>
              <a:t>直接运行</a:t>
            </a:r>
            <a:r>
              <a:rPr lang="en-US" altLang="zh-CN" sz="2400" dirty="0">
                <a:solidFill>
                  <a:prstClr val="black"/>
                </a:solidFill>
                <a:latin typeface="微软雅黑 "/>
                <a:ea typeface="微软雅黑" panose="020B0503020204020204" pitchFamily="34" charset="-122"/>
              </a:rPr>
              <a:t>Vmware.exe</a:t>
            </a:r>
            <a:r>
              <a:rPr lang="zh-CN" altLang="en-US" sz="2400" dirty="0">
                <a:solidFill>
                  <a:prstClr val="black"/>
                </a:solidFill>
                <a:latin typeface="微软雅黑 "/>
                <a:ea typeface="微软雅黑" panose="020B0503020204020204" pitchFamily="34" charset="-122"/>
              </a:rPr>
              <a:t>执行文件即可</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prstClr val="black"/>
                </a:solidFill>
                <a:latin typeface="微软雅黑 "/>
                <a:ea typeface="微软雅黑" panose="020B0503020204020204" pitchFamily="34" charset="-122"/>
              </a:rPr>
              <a:t>若出现“</a:t>
            </a:r>
            <a:r>
              <a:rPr lang="en-US" altLang="zh-CN" sz="2400" dirty="0">
                <a:solidFill>
                  <a:prstClr val="black"/>
                </a:solidFill>
                <a:latin typeface="微软雅黑 "/>
                <a:ea typeface="微软雅黑" panose="020B0503020204020204" pitchFamily="34" charset="-122"/>
              </a:rPr>
              <a:t>Microsoft runtime </a:t>
            </a:r>
            <a:r>
              <a:rPr lang="en-US" altLang="zh-CN" sz="2400" dirty="0" err="1">
                <a:solidFill>
                  <a:prstClr val="black"/>
                </a:solidFill>
                <a:latin typeface="微软雅黑 "/>
                <a:ea typeface="微软雅黑" panose="020B0503020204020204" pitchFamily="34" charset="-122"/>
              </a:rPr>
              <a:t>dll</a:t>
            </a:r>
            <a:r>
              <a:rPr lang="en-US" altLang="zh-CN" sz="2400" dirty="0">
                <a:solidFill>
                  <a:prstClr val="black"/>
                </a:solidFill>
                <a:latin typeface="微软雅黑 "/>
                <a:ea typeface="微软雅黑" panose="020B0503020204020204" pitchFamily="34" charset="-122"/>
              </a:rPr>
              <a:t> failed</a:t>
            </a:r>
            <a:r>
              <a:rPr lang="zh-CN" altLang="en-US" sz="2400" dirty="0">
                <a:solidFill>
                  <a:prstClr val="black"/>
                </a:solidFill>
                <a:latin typeface="微软雅黑 "/>
                <a:ea typeface="微软雅黑" panose="020B0503020204020204" pitchFamily="34" charset="-122"/>
              </a:rPr>
              <a:t>”错误，可启动</a:t>
            </a:r>
            <a:r>
              <a:rPr lang="en-US" altLang="zh-CN" sz="2400" dirty="0">
                <a:solidFill>
                  <a:prstClr val="black"/>
                </a:solidFill>
                <a:latin typeface="微软雅黑 "/>
                <a:ea typeface="微软雅黑" panose="020B0503020204020204" pitchFamily="34" charset="-122"/>
              </a:rPr>
              <a:t>Windows Installer</a:t>
            </a:r>
          </a:p>
          <a:p>
            <a:pPr>
              <a:lnSpc>
                <a:spcPct val="150000"/>
              </a:lnSpc>
              <a:buClr>
                <a:srgbClr val="2965AB"/>
              </a:buClr>
              <a:buSzPct val="100000"/>
            </a:pPr>
            <a:r>
              <a:rPr lang="zh-CN" altLang="en-US" sz="2400" dirty="0">
                <a:solidFill>
                  <a:prstClr val="black"/>
                </a:solidFill>
                <a:latin typeface="微软雅黑 "/>
                <a:ea typeface="微软雅黑" panose="020B0503020204020204" pitchFamily="34" charset="-122"/>
              </a:rPr>
              <a:t>右击“我的电脑”</a:t>
            </a:r>
            <a:r>
              <a:rPr lang="en-US" altLang="zh-CN" sz="2400" dirty="0">
                <a:solidFill>
                  <a:prstClr val="black"/>
                </a:solidFill>
                <a:latin typeface="微软雅黑 "/>
                <a:ea typeface="微软雅黑" panose="020B0503020204020204" pitchFamily="34" charset="-122"/>
              </a:rPr>
              <a:t>——</a:t>
            </a:r>
            <a:r>
              <a:rPr lang="zh-CN" altLang="en-US" sz="2400" dirty="0">
                <a:solidFill>
                  <a:prstClr val="black"/>
                </a:solidFill>
                <a:latin typeface="微软雅黑 "/>
                <a:ea typeface="微软雅黑" panose="020B0503020204020204" pitchFamily="34" charset="-122"/>
              </a:rPr>
              <a:t>管理</a:t>
            </a:r>
            <a:r>
              <a:rPr lang="en-US" altLang="zh-CN" sz="2400" dirty="0">
                <a:solidFill>
                  <a:prstClr val="black"/>
                </a:solidFill>
                <a:latin typeface="微软雅黑 "/>
                <a:ea typeface="微软雅黑" panose="020B0503020204020204" pitchFamily="34" charset="-122"/>
              </a:rPr>
              <a:t>——</a:t>
            </a:r>
            <a:r>
              <a:rPr lang="zh-CN" altLang="en-US" sz="2400" dirty="0">
                <a:solidFill>
                  <a:prstClr val="black"/>
                </a:solidFill>
                <a:latin typeface="微软雅黑 "/>
                <a:ea typeface="微软雅黑" panose="020B0503020204020204" pitchFamily="34" charset="-122"/>
              </a:rPr>
              <a:t>服务与应用程序</a:t>
            </a:r>
            <a:r>
              <a:rPr lang="en-US" altLang="zh-CN" sz="2400" dirty="0">
                <a:solidFill>
                  <a:prstClr val="black"/>
                </a:solidFill>
                <a:latin typeface="微软雅黑 "/>
                <a:ea typeface="微软雅黑" panose="020B0503020204020204" pitchFamily="34" charset="-122"/>
              </a:rPr>
              <a:t>——</a:t>
            </a:r>
            <a:r>
              <a:rPr lang="zh-CN" altLang="en-US" sz="2400" dirty="0">
                <a:solidFill>
                  <a:prstClr val="black"/>
                </a:solidFill>
                <a:latin typeface="微软雅黑 "/>
                <a:ea typeface="微软雅黑" panose="020B0503020204020204" pitchFamily="34" charset="-122"/>
              </a:rPr>
              <a:t>服务</a:t>
            </a:r>
            <a:endParaRPr lang="en-US" altLang="zh-CN" sz="2400" dirty="0">
              <a:solidFill>
                <a:prstClr val="black"/>
              </a:solidFill>
              <a:latin typeface="微软雅黑 "/>
              <a:ea typeface="微软雅黑" panose="020B0503020204020204" pitchFamily="34" charset="-122"/>
            </a:endParaRPr>
          </a:p>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EF1EF432-7ECF-4D31-92B2-A587B945F374}"/>
              </a:ext>
            </a:extLst>
          </p:cNvPr>
          <p:cNvPicPr>
            <a:picLocks noChangeAspect="1"/>
          </p:cNvPicPr>
          <p:nvPr/>
        </p:nvPicPr>
        <p:blipFill rotWithShape="1">
          <a:blip r:embed="rId3">
            <a:extLst>
              <a:ext uri="{28A0092B-C50C-407E-A947-70E740481C1C}">
                <a14:useLocalDpi xmlns:a14="http://schemas.microsoft.com/office/drawing/2010/main" val="0"/>
              </a:ext>
            </a:extLst>
          </a:blip>
          <a:srcRect b="5001"/>
          <a:stretch/>
        </p:blipFill>
        <p:spPr>
          <a:xfrm>
            <a:off x="2567608" y="3452462"/>
            <a:ext cx="6768752" cy="3312368"/>
          </a:xfrm>
          <a:prstGeom prst="rect">
            <a:avLst/>
          </a:prstGeom>
        </p:spPr>
      </p:pic>
      <p:sp>
        <p:nvSpPr>
          <p:cNvPr id="9" name="矩形 8">
            <a:extLst>
              <a:ext uri="{FF2B5EF4-FFF2-40B4-BE49-F238E27FC236}">
                <a16:creationId xmlns:a16="http://schemas.microsoft.com/office/drawing/2014/main" id="{5D22F928-8A0B-4448-85C4-486EC501A5C3}"/>
              </a:ext>
            </a:extLst>
          </p:cNvPr>
          <p:cNvSpPr/>
          <p:nvPr/>
        </p:nvSpPr>
        <p:spPr>
          <a:xfrm>
            <a:off x="2727110" y="4719206"/>
            <a:ext cx="1080120" cy="3247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3030C7EB-DDD3-4C27-9BE5-7F406163B480}"/>
              </a:ext>
            </a:extLst>
          </p:cNvPr>
          <p:cNvSpPr/>
          <p:nvPr/>
        </p:nvSpPr>
        <p:spPr>
          <a:xfrm>
            <a:off x="5379707" y="4719206"/>
            <a:ext cx="2487770" cy="11917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352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新建虚拟机</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98072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安装</a:t>
            </a:r>
            <a:r>
              <a:rPr lang="en-US" altLang="zh-CN" sz="2400" dirty="0">
                <a:solidFill>
                  <a:prstClr val="black"/>
                </a:solidFill>
                <a:latin typeface="微软雅黑 "/>
                <a:ea typeface="微软雅黑" panose="020B0503020204020204" pitchFamily="34" charset="-122"/>
              </a:rPr>
              <a:t>CentOS</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打开</a:t>
            </a:r>
            <a:r>
              <a:rPr kumimoji="0" lang="en-US" altLang="zh-CN" sz="24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Vmware</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 Workstation Pro</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，点击“创建新的虚拟机”</a:t>
            </a:r>
            <a:endPar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lang="zh-CN" altLang="en-US" sz="2400" dirty="0">
                <a:solidFill>
                  <a:prstClr val="black"/>
                </a:solidFill>
                <a:latin typeface="Microsoft YaHei" panose="020B0503020204020204" pitchFamily="34" charset="-122"/>
                <a:ea typeface="Microsoft YaHei" panose="020B0503020204020204" pitchFamily="34" charset="-122"/>
              </a:rPr>
              <a:t>选择“典型”，进行下一步</a:t>
            </a: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60519E0F-DC94-4FFA-9B9F-F2181FF0DF37}"/>
              </a:ext>
            </a:extLst>
          </p:cNvPr>
          <p:cNvPicPr>
            <a:picLocks noChangeAspect="1"/>
          </p:cNvPicPr>
          <p:nvPr/>
        </p:nvPicPr>
        <p:blipFill rotWithShape="1">
          <a:blip r:embed="rId3">
            <a:extLst>
              <a:ext uri="{28A0092B-C50C-407E-A947-70E740481C1C}">
                <a14:useLocalDpi xmlns:a14="http://schemas.microsoft.com/office/drawing/2010/main" val="0"/>
              </a:ext>
            </a:extLst>
          </a:blip>
          <a:srcRect l="847" r="1"/>
          <a:stretch/>
        </p:blipFill>
        <p:spPr>
          <a:xfrm>
            <a:off x="3431704" y="2384884"/>
            <a:ext cx="4212468" cy="3384376"/>
          </a:xfrm>
          <a:prstGeom prst="rect">
            <a:avLst/>
          </a:prstGeom>
        </p:spPr>
      </p:pic>
      <p:sp>
        <p:nvSpPr>
          <p:cNvPr id="7" name="矩形 6">
            <a:extLst>
              <a:ext uri="{FF2B5EF4-FFF2-40B4-BE49-F238E27FC236}">
                <a16:creationId xmlns:a16="http://schemas.microsoft.com/office/drawing/2014/main" id="{AB246BD1-3AC6-446B-93B6-DAE839CF7932}"/>
              </a:ext>
            </a:extLst>
          </p:cNvPr>
          <p:cNvSpPr/>
          <p:nvPr/>
        </p:nvSpPr>
        <p:spPr>
          <a:xfrm>
            <a:off x="5159896" y="3645024"/>
            <a:ext cx="2304256" cy="5760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0043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新建虚拟机</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98072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安装</a:t>
            </a:r>
            <a:r>
              <a:rPr lang="en-US" altLang="zh-CN" sz="2400" dirty="0">
                <a:solidFill>
                  <a:prstClr val="black"/>
                </a:solidFill>
                <a:latin typeface="微软雅黑 "/>
                <a:ea typeface="微软雅黑" panose="020B0503020204020204" pitchFamily="34" charset="-122"/>
              </a:rPr>
              <a:t>CentOS</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lang="zh-CN" altLang="en-US" sz="2400" dirty="0">
                <a:solidFill>
                  <a:prstClr val="black"/>
                </a:solidFill>
                <a:latin typeface="Microsoft YaHei" panose="020B0503020204020204" pitchFamily="34" charset="-122"/>
                <a:ea typeface="Microsoft YaHei" panose="020B0503020204020204" pitchFamily="34" charset="-122"/>
              </a:rPr>
              <a:t>选择“安装程序光盘映像文件（</a:t>
            </a:r>
            <a:r>
              <a:rPr lang="en-US" altLang="zh-CN" sz="2400" dirty="0">
                <a:solidFill>
                  <a:prstClr val="black"/>
                </a:solidFill>
                <a:latin typeface="Microsoft YaHei" panose="020B0503020204020204" pitchFamily="34" charset="-122"/>
                <a:ea typeface="Microsoft YaHei" panose="020B0503020204020204" pitchFamily="34" charset="-122"/>
              </a:rPr>
              <a:t>iso</a:t>
            </a:r>
            <a:r>
              <a:rPr lang="zh-CN" altLang="en-US" sz="2400" dirty="0">
                <a:solidFill>
                  <a:prstClr val="black"/>
                </a:solidFill>
                <a:latin typeface="Microsoft YaHei" panose="020B0503020204020204" pitchFamily="34" charset="-122"/>
                <a:ea typeface="Microsoft YaHei" panose="020B0503020204020204" pitchFamily="34" charset="-122"/>
              </a:rPr>
              <a:t>）”</a:t>
            </a:r>
            <a:endParaRPr lang="en-US" altLang="zh-CN" sz="2400" dirty="0">
              <a:solidFill>
                <a:prstClr val="black"/>
              </a:solidFill>
              <a:latin typeface="Microsoft YaHei" panose="020B0503020204020204" pitchFamily="34" charset="-122"/>
              <a:ea typeface="Microsoft YaHei" panose="020B0503020204020204" pitchFamily="34" charset="-122"/>
            </a:endParaRPr>
          </a:p>
          <a:p>
            <a:pPr>
              <a:lnSpc>
                <a:spcPct val="150000"/>
              </a:lnSpc>
              <a:buClr>
                <a:srgbClr val="2965AB"/>
              </a:buClr>
              <a:buSzPct val="100000"/>
            </a:pPr>
            <a:r>
              <a:rPr kumimoji="1" lang="zh-CN" altLang="en-US" sz="2400" dirty="0">
                <a:latin typeface="Microsoft YaHei" panose="020B0503020204020204" pitchFamily="34" charset="-122"/>
                <a:ea typeface="Microsoft YaHei" panose="020B0503020204020204" pitchFamily="34" charset="-122"/>
              </a:rPr>
              <a:t>电脑可以自动检测到已下载的</a:t>
            </a:r>
            <a:r>
              <a:rPr kumimoji="1" lang="en-US" altLang="zh-CN" sz="2400" dirty="0">
                <a:latin typeface="Microsoft YaHei" panose="020B0503020204020204" pitchFamily="34" charset="-122"/>
                <a:ea typeface="Microsoft YaHei" panose="020B0503020204020204" pitchFamily="34" charset="-122"/>
              </a:rPr>
              <a:t>centos6</a:t>
            </a:r>
            <a:r>
              <a:rPr kumimoji="1" lang="zh-CN" altLang="en-US" sz="2400" dirty="0">
                <a:latin typeface="Microsoft YaHei" panose="020B0503020204020204" pitchFamily="34" charset="-122"/>
                <a:ea typeface="Microsoft YaHei" panose="020B0503020204020204" pitchFamily="34" charset="-122"/>
              </a:rPr>
              <a:t>操作系统</a:t>
            </a: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6" name="图片 5">
            <a:extLst>
              <a:ext uri="{FF2B5EF4-FFF2-40B4-BE49-F238E27FC236}">
                <a16:creationId xmlns:a16="http://schemas.microsoft.com/office/drawing/2014/main" id="{E7B59649-2838-48C9-AF7C-4773F12C2601}"/>
              </a:ext>
            </a:extLst>
          </p:cNvPr>
          <p:cNvPicPr>
            <a:picLocks noChangeAspect="1"/>
          </p:cNvPicPr>
          <p:nvPr/>
        </p:nvPicPr>
        <p:blipFill rotWithShape="1">
          <a:blip r:embed="rId3">
            <a:extLst>
              <a:ext uri="{28A0092B-C50C-407E-A947-70E740481C1C}">
                <a14:useLocalDpi xmlns:a14="http://schemas.microsoft.com/office/drawing/2010/main" val="0"/>
              </a:ext>
            </a:extLst>
          </a:blip>
          <a:srcRect t="1822" b="10733"/>
          <a:stretch/>
        </p:blipFill>
        <p:spPr>
          <a:xfrm>
            <a:off x="3935760" y="3068960"/>
            <a:ext cx="4104673" cy="3456384"/>
          </a:xfrm>
          <a:prstGeom prst="rect">
            <a:avLst/>
          </a:prstGeom>
        </p:spPr>
      </p:pic>
      <p:sp>
        <p:nvSpPr>
          <p:cNvPr id="8" name="矩形 7">
            <a:extLst>
              <a:ext uri="{FF2B5EF4-FFF2-40B4-BE49-F238E27FC236}">
                <a16:creationId xmlns:a16="http://schemas.microsoft.com/office/drawing/2014/main" id="{A15A4EE5-EFD0-49CE-BB33-99FCCCC3C6D0}"/>
              </a:ext>
            </a:extLst>
          </p:cNvPr>
          <p:cNvSpPr/>
          <p:nvPr/>
        </p:nvSpPr>
        <p:spPr>
          <a:xfrm>
            <a:off x="4043880" y="5013176"/>
            <a:ext cx="3888432" cy="86409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782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新建虚拟机</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623392" y="98072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安装</a:t>
            </a:r>
            <a:r>
              <a:rPr lang="en-US" altLang="zh-CN" sz="2400" dirty="0">
                <a:solidFill>
                  <a:prstClr val="black"/>
                </a:solidFill>
                <a:latin typeface="微软雅黑 "/>
                <a:ea typeface="微软雅黑" panose="020B0503020204020204" pitchFamily="34" charset="-122"/>
              </a:rPr>
              <a:t>CentOS</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lang="zh-CN" altLang="en-US" sz="2400" dirty="0">
                <a:solidFill>
                  <a:prstClr val="black"/>
                </a:solidFill>
                <a:latin typeface="Microsoft YaHei" panose="020B0503020204020204" pitchFamily="34" charset="-122"/>
                <a:ea typeface="Microsoft YaHei" panose="020B0503020204020204" pitchFamily="34" charset="-122"/>
              </a:rPr>
              <a:t>将虚拟机名称改为</a:t>
            </a:r>
            <a:r>
              <a:rPr lang="en-US" altLang="zh-CN" sz="2400" dirty="0" err="1">
                <a:solidFill>
                  <a:prstClr val="black"/>
                </a:solidFill>
                <a:latin typeface="Microsoft YaHei" panose="020B0503020204020204" pitchFamily="34" charset="-122"/>
                <a:ea typeface="Microsoft YaHei" panose="020B0503020204020204" pitchFamily="34" charset="-122"/>
              </a:rPr>
              <a:t>Namenode</a:t>
            </a:r>
            <a:r>
              <a:rPr lang="zh-CN" altLang="en-US" sz="2400" dirty="0">
                <a:solidFill>
                  <a:prstClr val="black"/>
                </a:solidFill>
                <a:latin typeface="Microsoft YaHei" panose="020B0503020204020204" pitchFamily="34" charset="-122"/>
                <a:ea typeface="Microsoft YaHei" panose="020B0503020204020204" pitchFamily="34" charset="-122"/>
              </a:rPr>
              <a:t>，用户名和密码均为</a:t>
            </a:r>
            <a:r>
              <a:rPr lang="en-US" altLang="zh-CN" sz="2400" dirty="0" err="1">
                <a:solidFill>
                  <a:prstClr val="black"/>
                </a:solidFill>
                <a:latin typeface="Microsoft YaHei" panose="020B0503020204020204" pitchFamily="34" charset="-122"/>
                <a:ea typeface="Microsoft YaHei" panose="020B0503020204020204" pitchFamily="34" charset="-122"/>
              </a:rPr>
              <a:t>hadoop</a:t>
            </a:r>
            <a:endParaRPr lang="en-US" altLang="zh-CN"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注意：账户和根账户</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root</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均使用此密码</a:t>
            </a: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6" name="图片 5">
            <a:extLst>
              <a:ext uri="{FF2B5EF4-FFF2-40B4-BE49-F238E27FC236}">
                <a16:creationId xmlns:a16="http://schemas.microsoft.com/office/drawing/2014/main" id="{53F1100B-D8F2-4316-9FC4-68BA2CAB50C8}"/>
              </a:ext>
            </a:extLst>
          </p:cNvPr>
          <p:cNvPicPr>
            <a:picLocks noChangeAspect="1"/>
          </p:cNvPicPr>
          <p:nvPr/>
        </p:nvPicPr>
        <p:blipFill rotWithShape="1">
          <a:blip r:embed="rId3">
            <a:extLst>
              <a:ext uri="{28A0092B-C50C-407E-A947-70E740481C1C}">
                <a14:useLocalDpi xmlns:a14="http://schemas.microsoft.com/office/drawing/2010/main" val="0"/>
              </a:ext>
            </a:extLst>
          </a:blip>
          <a:srcRect l="1684" r="1467"/>
          <a:stretch/>
        </p:blipFill>
        <p:spPr>
          <a:xfrm>
            <a:off x="3791744" y="2924944"/>
            <a:ext cx="4608512" cy="3744416"/>
          </a:xfrm>
          <a:prstGeom prst="rect">
            <a:avLst/>
          </a:prstGeom>
        </p:spPr>
      </p:pic>
    </p:spTree>
    <p:extLst>
      <p:ext uri="{BB962C8B-B14F-4D97-AF65-F5344CB8AC3E}">
        <p14:creationId xmlns:p14="http://schemas.microsoft.com/office/powerpoint/2010/main" val="4245949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新建虚拟机</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623392" y="98072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安装</a:t>
            </a:r>
            <a:r>
              <a:rPr lang="en-US" altLang="zh-CN" sz="2400" dirty="0">
                <a:solidFill>
                  <a:prstClr val="black"/>
                </a:solidFill>
                <a:latin typeface="微软雅黑 "/>
                <a:ea typeface="微软雅黑" panose="020B0503020204020204" pitchFamily="34" charset="-122"/>
              </a:rPr>
              <a:t>CentOS</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lang="zh-CN" altLang="en-US" sz="2400" dirty="0">
                <a:solidFill>
                  <a:prstClr val="black"/>
                </a:solidFill>
                <a:latin typeface="Microsoft YaHei" panose="020B0503020204020204" pitchFamily="34" charset="-122"/>
                <a:ea typeface="Microsoft YaHei" panose="020B0503020204020204" pitchFamily="34" charset="-122"/>
              </a:rPr>
              <a:t>虚拟机名称为 “</a:t>
            </a:r>
            <a:r>
              <a:rPr lang="en-US" altLang="zh-CN" sz="2400" dirty="0" err="1">
                <a:solidFill>
                  <a:prstClr val="black"/>
                </a:solidFill>
                <a:latin typeface="Microsoft YaHei" panose="020B0503020204020204" pitchFamily="34" charset="-122"/>
                <a:ea typeface="Microsoft YaHei" panose="020B0503020204020204" pitchFamily="34" charset="-122"/>
              </a:rPr>
              <a:t>Namenode</a:t>
            </a:r>
            <a:r>
              <a:rPr lang="zh-CN" altLang="en-US" sz="2400" dirty="0">
                <a:solidFill>
                  <a:prstClr val="black"/>
                </a:solidFill>
                <a:latin typeface="Microsoft YaHei" panose="020B0503020204020204" pitchFamily="34" charset="-122"/>
                <a:ea typeface="Microsoft YaHei" panose="020B0503020204020204" pitchFamily="34" charset="-122"/>
              </a:rPr>
              <a:t>”</a:t>
            </a:r>
            <a:endParaRPr lang="en-US" altLang="zh-CN"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09792E6F-89E4-4FC8-BFB9-3D2A6B969024}"/>
              </a:ext>
            </a:extLst>
          </p:cNvPr>
          <p:cNvPicPr>
            <a:picLocks noChangeAspect="1"/>
          </p:cNvPicPr>
          <p:nvPr/>
        </p:nvPicPr>
        <p:blipFill rotWithShape="1">
          <a:blip r:embed="rId3">
            <a:extLst>
              <a:ext uri="{28A0092B-C50C-407E-A947-70E740481C1C}">
                <a14:useLocalDpi xmlns:a14="http://schemas.microsoft.com/office/drawing/2010/main" val="0"/>
              </a:ext>
            </a:extLst>
          </a:blip>
          <a:srcRect r="2313"/>
          <a:stretch/>
        </p:blipFill>
        <p:spPr>
          <a:xfrm>
            <a:off x="3863752" y="2420888"/>
            <a:ext cx="4248472" cy="4130398"/>
          </a:xfrm>
          <a:prstGeom prst="rect">
            <a:avLst/>
          </a:prstGeom>
        </p:spPr>
      </p:pic>
    </p:spTree>
    <p:extLst>
      <p:ext uri="{BB962C8B-B14F-4D97-AF65-F5344CB8AC3E}">
        <p14:creationId xmlns:p14="http://schemas.microsoft.com/office/powerpoint/2010/main" val="37944036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新建虚拟机</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98072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安装</a:t>
            </a:r>
            <a:r>
              <a:rPr lang="en-US" altLang="zh-CN" sz="2400" dirty="0">
                <a:solidFill>
                  <a:prstClr val="black"/>
                </a:solidFill>
                <a:latin typeface="微软雅黑 "/>
                <a:ea typeface="微软雅黑" panose="020B0503020204020204" pitchFamily="34" charset="-122"/>
              </a:rPr>
              <a:t>CentOS</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lang="zh-CN" altLang="en-US" sz="2400" dirty="0">
                <a:solidFill>
                  <a:prstClr val="black"/>
                </a:solidFill>
                <a:latin typeface="Microsoft YaHei" panose="020B0503020204020204" pitchFamily="34" charset="-122"/>
                <a:ea typeface="Microsoft YaHei" panose="020B0503020204020204" pitchFamily="34" charset="-122"/>
              </a:rPr>
              <a:t>选择“将虚拟机存储为单个文件”</a:t>
            </a: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6BADB5B7-D9C6-44D1-8872-8CCE103E32F4}"/>
              </a:ext>
            </a:extLst>
          </p:cNvPr>
          <p:cNvPicPr>
            <a:picLocks noChangeAspect="1"/>
          </p:cNvPicPr>
          <p:nvPr/>
        </p:nvPicPr>
        <p:blipFill rotWithShape="1">
          <a:blip r:embed="rId3">
            <a:extLst>
              <a:ext uri="{28A0092B-C50C-407E-A947-70E740481C1C}">
                <a14:useLocalDpi xmlns:a14="http://schemas.microsoft.com/office/drawing/2010/main" val="0"/>
              </a:ext>
            </a:extLst>
          </a:blip>
          <a:srcRect l="1449"/>
          <a:stretch/>
        </p:blipFill>
        <p:spPr>
          <a:xfrm>
            <a:off x="3503712" y="2426230"/>
            <a:ext cx="4896544" cy="4137660"/>
          </a:xfrm>
          <a:prstGeom prst="rect">
            <a:avLst/>
          </a:prstGeom>
        </p:spPr>
      </p:pic>
      <p:sp>
        <p:nvSpPr>
          <p:cNvPr id="7" name="矩形 6">
            <a:extLst>
              <a:ext uri="{FF2B5EF4-FFF2-40B4-BE49-F238E27FC236}">
                <a16:creationId xmlns:a16="http://schemas.microsoft.com/office/drawing/2014/main" id="{BBFAE9BA-1986-42E8-99C9-D7DD00E4401B}"/>
              </a:ext>
            </a:extLst>
          </p:cNvPr>
          <p:cNvSpPr/>
          <p:nvPr/>
        </p:nvSpPr>
        <p:spPr>
          <a:xfrm>
            <a:off x="3647728" y="4509120"/>
            <a:ext cx="2088232" cy="2880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49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新建虚拟机</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98072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安装</a:t>
            </a:r>
            <a:r>
              <a:rPr lang="en-US" altLang="zh-CN" sz="2400" dirty="0">
                <a:solidFill>
                  <a:prstClr val="black"/>
                </a:solidFill>
                <a:latin typeface="微软雅黑 "/>
                <a:ea typeface="微软雅黑" panose="020B0503020204020204" pitchFamily="34" charset="-122"/>
              </a:rPr>
              <a:t>CentOS</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lang="zh-CN" altLang="en-US" sz="2400" dirty="0">
                <a:solidFill>
                  <a:prstClr val="black"/>
                </a:solidFill>
                <a:latin typeface="Microsoft YaHei" panose="020B0503020204020204" pitchFamily="34" charset="-122"/>
                <a:ea typeface="Microsoft YaHei" panose="020B0503020204020204" pitchFamily="34" charset="-122"/>
              </a:rPr>
              <a:t>勾选“创建后开启此虚拟机”并点击“完成”</a:t>
            </a:r>
            <a:endParaRPr lang="en-US" altLang="zh-CN"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lang="zh-CN" altLang="en-US" sz="2400" dirty="0">
                <a:solidFill>
                  <a:prstClr val="black"/>
                </a:solidFill>
                <a:latin typeface="Microsoft YaHei" panose="020B0503020204020204" pitchFamily="34" charset="-122"/>
                <a:ea typeface="Microsoft YaHei" panose="020B0503020204020204" pitchFamily="34" charset="-122"/>
              </a:rPr>
              <a:t>虚拟机开始安装</a:t>
            </a: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CFE6C43A-B9D7-47A3-81D6-8BB9061A8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881" y="2242376"/>
            <a:ext cx="4335780" cy="3526883"/>
          </a:xfrm>
          <a:prstGeom prst="rect">
            <a:avLst/>
          </a:prstGeom>
        </p:spPr>
      </p:pic>
      <p:sp>
        <p:nvSpPr>
          <p:cNvPr id="7" name="矩形 6">
            <a:extLst>
              <a:ext uri="{FF2B5EF4-FFF2-40B4-BE49-F238E27FC236}">
                <a16:creationId xmlns:a16="http://schemas.microsoft.com/office/drawing/2014/main" id="{4D41D41B-AD32-4049-9453-D2042AEACBDA}"/>
              </a:ext>
            </a:extLst>
          </p:cNvPr>
          <p:cNvSpPr/>
          <p:nvPr/>
        </p:nvSpPr>
        <p:spPr>
          <a:xfrm>
            <a:off x="1847528" y="4941168"/>
            <a:ext cx="1584176" cy="2880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8">
            <a:extLst>
              <a:ext uri="{FF2B5EF4-FFF2-40B4-BE49-F238E27FC236}">
                <a16:creationId xmlns:a16="http://schemas.microsoft.com/office/drawing/2014/main" id="{8E0FA8B7-B58E-4C8D-8DA5-FCA5648D5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278381"/>
            <a:ext cx="4464496" cy="3454875"/>
          </a:xfrm>
          <a:prstGeom prst="rect">
            <a:avLst/>
          </a:prstGeom>
        </p:spPr>
      </p:pic>
    </p:spTree>
    <p:extLst>
      <p:ext uri="{BB962C8B-B14F-4D97-AF65-F5344CB8AC3E}">
        <p14:creationId xmlns:p14="http://schemas.microsoft.com/office/powerpoint/2010/main" val="946268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新建虚拟机</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51384" y="98072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安装</a:t>
            </a:r>
            <a:r>
              <a:rPr lang="en-US" altLang="zh-CN" sz="2400" dirty="0">
                <a:solidFill>
                  <a:prstClr val="black"/>
                </a:solidFill>
                <a:latin typeface="微软雅黑 "/>
                <a:ea typeface="微软雅黑" panose="020B0503020204020204" pitchFamily="34" charset="-122"/>
              </a:rPr>
              <a:t>CentOS</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Microsoft YaHei" panose="020B0503020204020204" pitchFamily="34" charset="-122"/>
                <a:ea typeface="Microsoft YaHei" panose="020B0503020204020204" pitchFamily="34" charset="-122"/>
              </a:rPr>
              <a:t>虚拟机完成安装</a:t>
            </a:r>
            <a:endParaRPr lang="en-US" altLang="zh-CN"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50000"/>
              </a:lnSpc>
              <a:spcBef>
                <a:spcPts val="1000"/>
              </a:spcBef>
              <a:spcAft>
                <a:spcPts val="0"/>
              </a:spcAft>
              <a:buClr>
                <a:srgbClr val="2965AB"/>
              </a:buClr>
              <a:buSzPct val="100000"/>
              <a:buNone/>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B7A4B2BB-5AA4-4BB0-AB9F-1879E7E38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672" y="2204864"/>
            <a:ext cx="6264696" cy="4541914"/>
          </a:xfrm>
          <a:prstGeom prst="rect">
            <a:avLst/>
          </a:prstGeom>
        </p:spPr>
      </p:pic>
    </p:spTree>
    <p:extLst>
      <p:ext uri="{BB962C8B-B14F-4D97-AF65-F5344CB8AC3E}">
        <p14:creationId xmlns:p14="http://schemas.microsoft.com/office/powerpoint/2010/main" val="31680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Microsoft YaHei" panose="020B0503020204020204" pitchFamily="34" charset="-122"/>
                <a:ea typeface="Microsoft YaHei" panose="020B0503020204020204" pitchFamily="34" charset="-122"/>
              </a:rPr>
              <a:t>初识</a:t>
            </a:r>
            <a:r>
              <a:rPr kumimoji="1" lang="en-US" altLang="zh-CN" b="1" dirty="0">
                <a:solidFill>
                  <a:srgbClr val="2965AB"/>
                </a:solidFill>
                <a:latin typeface="Microsoft YaHei" panose="020B0503020204020204" pitchFamily="34" charset="-122"/>
                <a:ea typeface="Microsoft YaHei" panose="020B0503020204020204" pitchFamily="34" charset="-122"/>
              </a:rPr>
              <a:t>Hadoop</a:t>
            </a:r>
            <a:endParaRPr kumimoji="1" lang="zh-CN" altLang="en-US" b="1" dirty="0">
              <a:solidFill>
                <a:srgbClr val="2965AB"/>
              </a:solidFill>
              <a:latin typeface="Microsoft YaHei" panose="020B0503020204020204" pitchFamily="34" charset="-122"/>
              <a:ea typeface="Microsoft YaHei" panose="020B0503020204020204" pitchFamily="34" charset="-122"/>
            </a:endParaRPr>
          </a:p>
        </p:txBody>
      </p:sp>
      <p:sp>
        <p:nvSpPr>
          <p:cNvPr id="5" name="文本框 4"/>
          <p:cNvSpPr txBox="1"/>
          <p:nvPr/>
        </p:nvSpPr>
        <p:spPr>
          <a:xfrm>
            <a:off x="513182" y="1419516"/>
            <a:ext cx="8188460" cy="2308324"/>
          </a:xfrm>
          <a:prstGeom prst="rect">
            <a:avLst/>
          </a:prstGeom>
          <a:noFill/>
        </p:spPr>
        <p:txBody>
          <a:bodyPr wrap="none" rtlCol="0">
            <a:spAutoFit/>
          </a:bodyPr>
          <a:lstStyle/>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为在多个节点集群上处理数据提供了有效的框架</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可在多台机器上运行，提供数据的并行处理</a:t>
            </a: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a:buClr>
                <a:srgbClr val="0070C0"/>
              </a:buClr>
            </a:pPr>
            <a:endParaRPr lang="en-US" sz="2400" dirty="0">
              <a:latin typeface="Microsoft YaHei" panose="020B0503020204020204" pitchFamily="34" charset="-122"/>
              <a:ea typeface="Microsoft YaHei" panose="020B0503020204020204" pitchFamily="34" charset="-122"/>
            </a:endParaRPr>
          </a:p>
        </p:txBody>
      </p:sp>
      <p:pic>
        <p:nvPicPr>
          <p:cNvPr id="6" name="图形 5" descr="电脑">
            <a:extLst>
              <a:ext uri="{FF2B5EF4-FFF2-40B4-BE49-F238E27FC236}">
                <a16:creationId xmlns:a16="http://schemas.microsoft.com/office/drawing/2014/main" id="{27247FAE-C73A-4390-BCC5-AAE4E83A48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8482" y="4492118"/>
            <a:ext cx="914400" cy="914400"/>
          </a:xfrm>
          <a:prstGeom prst="rect">
            <a:avLst/>
          </a:prstGeom>
        </p:spPr>
      </p:pic>
      <p:pic>
        <p:nvPicPr>
          <p:cNvPr id="7" name="图形 6" descr="远程控制">
            <a:extLst>
              <a:ext uri="{FF2B5EF4-FFF2-40B4-BE49-F238E27FC236}">
                <a16:creationId xmlns:a16="http://schemas.microsoft.com/office/drawing/2014/main" id="{1276F316-2DDF-4567-A486-CCB8307793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2184" y="3514747"/>
            <a:ext cx="1084647" cy="914400"/>
          </a:xfrm>
          <a:prstGeom prst="rect">
            <a:avLst/>
          </a:prstGeom>
        </p:spPr>
      </p:pic>
      <p:pic>
        <p:nvPicPr>
          <p:cNvPr id="9" name="图形 8" descr="远程控制">
            <a:extLst>
              <a:ext uri="{FF2B5EF4-FFF2-40B4-BE49-F238E27FC236}">
                <a16:creationId xmlns:a16="http://schemas.microsoft.com/office/drawing/2014/main" id="{C9B8C4C4-515B-4332-86E2-D46EDBB8D8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67985" y="4636110"/>
            <a:ext cx="1084647" cy="914400"/>
          </a:xfrm>
          <a:prstGeom prst="rect">
            <a:avLst/>
          </a:prstGeom>
        </p:spPr>
      </p:pic>
      <p:pic>
        <p:nvPicPr>
          <p:cNvPr id="10" name="图形 9" descr="远程控制">
            <a:extLst>
              <a:ext uri="{FF2B5EF4-FFF2-40B4-BE49-F238E27FC236}">
                <a16:creationId xmlns:a16="http://schemas.microsoft.com/office/drawing/2014/main" id="{34042B65-10C1-4A16-B5DC-996832566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55840" y="4636110"/>
            <a:ext cx="1084647" cy="914400"/>
          </a:xfrm>
          <a:prstGeom prst="rect">
            <a:avLst/>
          </a:prstGeom>
        </p:spPr>
      </p:pic>
      <p:pic>
        <p:nvPicPr>
          <p:cNvPr id="11" name="图形 10" descr="远程控制">
            <a:extLst>
              <a:ext uri="{FF2B5EF4-FFF2-40B4-BE49-F238E27FC236}">
                <a16:creationId xmlns:a16="http://schemas.microsoft.com/office/drawing/2014/main" id="{ADF3E221-C36B-4196-8D93-17FD3F2BC3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69324" y="4636110"/>
            <a:ext cx="1084647" cy="914400"/>
          </a:xfrm>
          <a:prstGeom prst="rect">
            <a:avLst/>
          </a:prstGeom>
        </p:spPr>
      </p:pic>
      <p:sp>
        <p:nvSpPr>
          <p:cNvPr id="12" name="文本框 11">
            <a:extLst>
              <a:ext uri="{FF2B5EF4-FFF2-40B4-BE49-F238E27FC236}">
                <a16:creationId xmlns:a16="http://schemas.microsoft.com/office/drawing/2014/main" id="{AED6DD08-0A37-4042-9392-998E09325CC5}"/>
              </a:ext>
            </a:extLst>
          </p:cNvPr>
          <p:cNvSpPr txBox="1"/>
          <p:nvPr/>
        </p:nvSpPr>
        <p:spPr>
          <a:xfrm>
            <a:off x="6575642" y="5291312"/>
            <a:ext cx="720080" cy="307777"/>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客户端</a:t>
            </a:r>
            <a:endParaRPr lang="en-US" sz="140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3B3E72C9-A972-49BB-9626-6FFE2BA33E43}"/>
              </a:ext>
            </a:extLst>
          </p:cNvPr>
          <p:cNvSpPr txBox="1"/>
          <p:nvPr/>
        </p:nvSpPr>
        <p:spPr>
          <a:xfrm>
            <a:off x="7934467" y="3211456"/>
            <a:ext cx="720080" cy="307777"/>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主节点</a:t>
            </a:r>
            <a:endParaRPr lang="en-US" sz="1400"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1705444A-4EED-4214-A8C9-A34061E41E95}"/>
              </a:ext>
            </a:extLst>
          </p:cNvPr>
          <p:cNvSpPr txBox="1"/>
          <p:nvPr/>
        </p:nvSpPr>
        <p:spPr>
          <a:xfrm>
            <a:off x="9173550" y="5608035"/>
            <a:ext cx="720080" cy="307777"/>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从节点</a:t>
            </a:r>
            <a:endParaRPr lang="en-US" sz="1400" dirty="0">
              <a:latin typeface="Microsoft YaHei" panose="020B0503020204020204" pitchFamily="34" charset="-122"/>
              <a:ea typeface="Microsoft YaHei" panose="020B0503020204020204" pitchFamily="34" charset="-122"/>
            </a:endParaRPr>
          </a:p>
        </p:txBody>
      </p:sp>
      <p:cxnSp>
        <p:nvCxnSpPr>
          <p:cNvPr id="15" name="连接符: 肘形 14">
            <a:extLst>
              <a:ext uri="{FF2B5EF4-FFF2-40B4-BE49-F238E27FC236}">
                <a16:creationId xmlns:a16="http://schemas.microsoft.com/office/drawing/2014/main" id="{DAD3B374-4C4C-450D-B16A-0E7E5B21039E}"/>
              </a:ext>
            </a:extLst>
          </p:cNvPr>
          <p:cNvCxnSpPr>
            <a:cxnSpLocks/>
            <a:stCxn id="7" idx="1"/>
            <a:endCxn id="6" idx="0"/>
          </p:cNvCxnSpPr>
          <p:nvPr/>
        </p:nvCxnSpPr>
        <p:spPr>
          <a:xfrm rot="10800000" flipV="1">
            <a:off x="6935682" y="3971946"/>
            <a:ext cx="816502" cy="520171"/>
          </a:xfrm>
          <a:prstGeom prst="bentConnector2">
            <a:avLst/>
          </a:prstGeom>
          <a:ln w="28575">
            <a:solidFill>
              <a:srgbClr val="2965AB"/>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4FC064CC-2F28-4989-B24F-4589D495C2A7}"/>
              </a:ext>
            </a:extLst>
          </p:cNvPr>
          <p:cNvCxnSpPr>
            <a:cxnSpLocks/>
            <a:stCxn id="10" idx="0"/>
            <a:endCxn id="7" idx="3"/>
          </p:cNvCxnSpPr>
          <p:nvPr/>
        </p:nvCxnSpPr>
        <p:spPr>
          <a:xfrm rot="16200000" flipV="1">
            <a:off x="8835417" y="3973362"/>
            <a:ext cx="664163" cy="661333"/>
          </a:xfrm>
          <a:prstGeom prst="bentConnector2">
            <a:avLst/>
          </a:prstGeom>
          <a:ln w="28575">
            <a:solidFill>
              <a:srgbClr val="2965AB"/>
            </a:solidFill>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82271EE3-38CF-4E7D-AF08-D1F979A252DA}"/>
              </a:ext>
            </a:extLst>
          </p:cNvPr>
          <p:cNvCxnSpPr>
            <a:cxnSpLocks/>
            <a:endCxn id="11" idx="0"/>
          </p:cNvCxnSpPr>
          <p:nvPr/>
        </p:nvCxnSpPr>
        <p:spPr>
          <a:xfrm>
            <a:off x="9498162" y="4470068"/>
            <a:ext cx="813486" cy="166042"/>
          </a:xfrm>
          <a:prstGeom prst="bentConnector2">
            <a:avLst/>
          </a:prstGeom>
          <a:ln w="28575">
            <a:solidFill>
              <a:srgbClr val="2965AB"/>
            </a:solidFill>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CF6CCE89-BAC6-45DB-91F6-3EF6FDFB569C}"/>
              </a:ext>
            </a:extLst>
          </p:cNvPr>
          <p:cNvCxnSpPr>
            <a:cxnSpLocks/>
          </p:cNvCxnSpPr>
          <p:nvPr/>
        </p:nvCxnSpPr>
        <p:spPr>
          <a:xfrm rot="10800000" flipV="1">
            <a:off x="8682992" y="4470910"/>
            <a:ext cx="848912" cy="144954"/>
          </a:xfrm>
          <a:prstGeom prst="bentConnector2">
            <a:avLst/>
          </a:prstGeom>
          <a:ln w="28575">
            <a:solidFill>
              <a:srgbClr val="2965A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新建虚拟机</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99668" y="98072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安装</a:t>
            </a:r>
            <a:r>
              <a:rPr lang="en-US" altLang="zh-CN" sz="2400" dirty="0">
                <a:solidFill>
                  <a:prstClr val="black"/>
                </a:solidFill>
                <a:latin typeface="微软雅黑 "/>
                <a:ea typeface="微软雅黑" panose="020B0503020204020204" pitchFamily="34" charset="-122"/>
              </a:rPr>
              <a:t>CentOS</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网络设置</a:t>
            </a: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50000"/>
              </a:lnSpc>
              <a:spcBef>
                <a:spcPts val="1000"/>
              </a:spcBef>
              <a:spcAft>
                <a:spcPts val="0"/>
              </a:spcAft>
              <a:buClr>
                <a:srgbClr val="2965AB"/>
              </a:buClr>
              <a:buSzPct val="100000"/>
              <a:buNone/>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6" name="图片 5">
            <a:extLst>
              <a:ext uri="{FF2B5EF4-FFF2-40B4-BE49-F238E27FC236}">
                <a16:creationId xmlns:a16="http://schemas.microsoft.com/office/drawing/2014/main" id="{11D93593-BD20-4866-9569-22CB25D18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712" y="2201996"/>
            <a:ext cx="4248472" cy="4275190"/>
          </a:xfrm>
          <a:prstGeom prst="rect">
            <a:avLst/>
          </a:prstGeom>
        </p:spPr>
      </p:pic>
    </p:spTree>
    <p:extLst>
      <p:ext uri="{BB962C8B-B14F-4D97-AF65-F5344CB8AC3E}">
        <p14:creationId xmlns:p14="http://schemas.microsoft.com/office/powerpoint/2010/main" val="2019567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本节内容</a:t>
            </a:r>
          </a:p>
        </p:txBody>
      </p:sp>
      <p:sp>
        <p:nvSpPr>
          <p:cNvPr id="3" name="Rectangle 3"/>
          <p:cNvSpPr txBox="1">
            <a:spLocks noChangeArrowheads="1"/>
          </p:cNvSpPr>
          <p:nvPr/>
        </p:nvSpPr>
        <p:spPr>
          <a:xfrm>
            <a:off x="479376" y="134076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准备工作</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新建虚拟机</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latin typeface="微软雅黑 "/>
                <a:ea typeface="微软雅黑" panose="020B0503020204020204" pitchFamily="34" charset="-122"/>
              </a:rPr>
              <a:t>建立主节点</a:t>
            </a:r>
            <a:endParaRPr lang="en-US" altLang="zh-CN" sz="2400" dirty="0">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建立从节点</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安装</a:t>
            </a:r>
            <a:r>
              <a:rPr lang="en-US" altLang="zh-CN" sz="2400" dirty="0">
                <a:solidFill>
                  <a:schemeClr val="accent3"/>
                </a:solidFill>
                <a:latin typeface="微软雅黑 "/>
                <a:ea typeface="微软雅黑" panose="020B0503020204020204" pitchFamily="34" charset="-122"/>
              </a:rPr>
              <a:t>Hadoop</a:t>
            </a: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建立分布式集群</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marL="0" indent="0">
              <a:lnSpc>
                <a:spcPct val="150000"/>
              </a:lnSpc>
              <a:buClr>
                <a:srgbClr val="2965AB"/>
              </a:buClr>
              <a:buSzPct val="50000"/>
              <a:buNone/>
            </a:pPr>
            <a:endParaRPr lang="en-US" sz="2400" dirty="0">
              <a:latin typeface="微软雅黑 "/>
            </a:endParaRPr>
          </a:p>
          <a:p>
            <a:pPr>
              <a:lnSpc>
                <a:spcPct val="150000"/>
              </a:lnSpc>
              <a:buClr>
                <a:srgbClr val="2965AB"/>
              </a:buClr>
              <a:buSzPct val="100000"/>
            </a:pPr>
            <a:endParaRPr lang="en-US" altLang="zh-CN" sz="2400" dirty="0">
              <a:solidFill>
                <a:srgbClr val="2965AB"/>
              </a:solidFill>
              <a:latin typeface="微软雅黑 "/>
              <a:ea typeface="微软雅黑" panose="020B0503020204020204" pitchFamily="34" charset="-122"/>
            </a:endParaRPr>
          </a:p>
        </p:txBody>
      </p:sp>
    </p:spTree>
    <p:extLst>
      <p:ext uri="{BB962C8B-B14F-4D97-AF65-F5344CB8AC3E}">
        <p14:creationId xmlns:p14="http://schemas.microsoft.com/office/powerpoint/2010/main" val="647889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51810" y="105273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以</a:t>
            </a:r>
            <a:r>
              <a:rPr lang="en-US" altLang="zh-CN" sz="2400" dirty="0">
                <a:solidFill>
                  <a:prstClr val="black"/>
                </a:solidFill>
                <a:latin typeface="微软雅黑 "/>
                <a:ea typeface="微软雅黑" panose="020B0503020204020204" pitchFamily="34" charset="-122"/>
              </a:rPr>
              <a:t>root</a:t>
            </a:r>
            <a:r>
              <a:rPr lang="zh-CN" altLang="en-US" sz="2400" dirty="0">
                <a:solidFill>
                  <a:prstClr val="black"/>
                </a:solidFill>
                <a:latin typeface="微软雅黑 "/>
                <a:ea typeface="微软雅黑" panose="020B0503020204020204" pitchFamily="34" charset="-122"/>
              </a:rPr>
              <a:t>用户登录</a:t>
            </a:r>
            <a:r>
              <a:rPr lang="en-US" altLang="zh-CN" sz="2400" dirty="0" err="1">
                <a:solidFill>
                  <a:prstClr val="black"/>
                </a:solidFill>
                <a:latin typeface="微软雅黑 "/>
                <a:ea typeface="微软雅黑" panose="020B0503020204020204" pitchFamily="34" charset="-122"/>
              </a:rPr>
              <a:t>namenode</a:t>
            </a:r>
            <a:r>
              <a:rPr lang="zh-CN" altLang="en-US" sz="2400" dirty="0">
                <a:solidFill>
                  <a:prstClr val="black"/>
                </a:solidFill>
                <a:latin typeface="微软雅黑 "/>
                <a:ea typeface="微软雅黑" panose="020B0503020204020204" pitchFamily="34" charset="-122"/>
              </a:rPr>
              <a:t>，更改</a:t>
            </a:r>
            <a:r>
              <a:rPr lang="en-US" altLang="zh-CN" sz="2400" dirty="0" err="1">
                <a:solidFill>
                  <a:prstClr val="black"/>
                </a:solidFill>
                <a:latin typeface="微软雅黑 "/>
                <a:ea typeface="微软雅黑" panose="020B0503020204020204" pitchFamily="34" charset="-122"/>
              </a:rPr>
              <a:t>namenode</a:t>
            </a:r>
            <a:r>
              <a:rPr lang="zh-CN" altLang="en-US" sz="2400" dirty="0">
                <a:solidFill>
                  <a:prstClr val="black"/>
                </a:solidFill>
                <a:latin typeface="微软雅黑 "/>
                <a:ea typeface="微软雅黑" panose="020B0503020204020204" pitchFamily="34" charset="-122"/>
              </a:rPr>
              <a:t>的主机名</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vi </a:t>
            </a:r>
            <a:r>
              <a:rPr lang="zh-CN" altLang="en-US" sz="2400" dirty="0">
                <a:solidFill>
                  <a:prstClr val="black"/>
                </a:solidFill>
                <a:latin typeface="微软雅黑 "/>
                <a:ea typeface="微软雅黑" panose="020B0503020204020204" pitchFamily="34" charset="-122"/>
              </a:rPr>
              <a:t>表示进入</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a:t>
            </a:r>
            <a:r>
              <a:rPr lang="zh-CN" altLang="en-US" sz="2400" dirty="0">
                <a:solidFill>
                  <a:prstClr val="black"/>
                </a:solidFill>
                <a:latin typeface="微软雅黑 "/>
                <a:ea typeface="微软雅黑" panose="020B0503020204020204" pitchFamily="34" charset="-122"/>
              </a:rPr>
              <a:t>文本文件</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敲键盘上的“</a:t>
            </a:r>
            <a:r>
              <a:rPr lang="en-US" altLang="zh-CN" sz="2400" dirty="0" err="1">
                <a:solidFill>
                  <a:prstClr val="black"/>
                </a:solidFill>
                <a:latin typeface="微软雅黑 "/>
                <a:ea typeface="微软雅黑" panose="020B0503020204020204" pitchFamily="34" charset="-122"/>
              </a:rPr>
              <a:t>i</a:t>
            </a:r>
            <a:r>
              <a:rPr lang="zh-CN" altLang="en-US" sz="2400" dirty="0">
                <a:solidFill>
                  <a:prstClr val="black"/>
                </a:solidFill>
                <a:latin typeface="微软雅黑 "/>
                <a:ea typeface="微软雅黑" panose="020B0503020204020204" pitchFamily="34" charset="-122"/>
              </a:rPr>
              <a:t>”进入可编辑模式</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将</a:t>
            </a:r>
            <a:r>
              <a:rPr lang="en-US" altLang="zh-CN" sz="2400" dirty="0">
                <a:solidFill>
                  <a:prstClr val="black"/>
                </a:solidFill>
                <a:latin typeface="微软雅黑 "/>
                <a:ea typeface="微软雅黑" panose="020B0503020204020204" pitchFamily="34" charset="-122"/>
              </a:rPr>
              <a:t>localhost</a:t>
            </a:r>
            <a:r>
              <a:rPr lang="zh-CN" altLang="en-US" sz="2400" dirty="0">
                <a:solidFill>
                  <a:prstClr val="black"/>
                </a:solidFill>
                <a:latin typeface="微软雅黑 "/>
                <a:ea typeface="微软雅黑" panose="020B0503020204020204" pitchFamily="34" charset="-122"/>
              </a:rPr>
              <a:t>改为</a:t>
            </a:r>
            <a:r>
              <a:rPr lang="en-US" altLang="zh-CN" sz="2400" dirty="0" err="1">
                <a:solidFill>
                  <a:prstClr val="black"/>
                </a:solidFill>
                <a:latin typeface="微软雅黑 "/>
                <a:ea typeface="微软雅黑" panose="020B0503020204020204" pitchFamily="34" charset="-122"/>
              </a:rPr>
              <a:t>namenode</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Esc</a:t>
            </a:r>
            <a:r>
              <a:rPr lang="zh-CN" altLang="en-US" sz="2400" dirty="0">
                <a:solidFill>
                  <a:prstClr val="black"/>
                </a:solidFill>
                <a:latin typeface="微软雅黑 "/>
                <a:ea typeface="微软雅黑" panose="020B0503020204020204" pitchFamily="34" charset="-122"/>
              </a:rPr>
              <a:t>退出编辑</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wq</a:t>
            </a: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+Enter</a:t>
            </a:r>
            <a:r>
              <a:rPr lang="zh-CN" altLang="en-US" sz="2400" dirty="0">
                <a:solidFill>
                  <a:prstClr val="black"/>
                </a:solidFill>
                <a:latin typeface="微软雅黑 "/>
                <a:ea typeface="微软雅黑" panose="020B0503020204020204" pitchFamily="34" charset="-122"/>
              </a:rPr>
              <a:t>保存更改并返回</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D12E5967-571F-468D-A170-06D06B7B0953}"/>
              </a:ext>
            </a:extLst>
          </p:cNvPr>
          <p:cNvSpPr/>
          <p:nvPr/>
        </p:nvSpPr>
        <p:spPr>
          <a:xfrm>
            <a:off x="609609" y="1916831"/>
            <a:ext cx="6096000" cy="1015663"/>
          </a:xfrm>
          <a:prstGeom prst="rect">
            <a:avLst/>
          </a:prstGeom>
        </p:spPr>
        <p:txBody>
          <a:bodyPr>
            <a:spAutoFit/>
          </a:bodyPr>
          <a:lstStyle/>
          <a:p>
            <a:r>
              <a:rPr lang="en-US" sz="2000" dirty="0">
                <a:solidFill>
                  <a:srgbClr val="8F5902"/>
                </a:solidFill>
                <a:latin typeface="Monaco"/>
              </a:rPr>
              <a:t>[</a:t>
            </a:r>
            <a:r>
              <a:rPr lang="en-US" sz="2000" dirty="0" err="1">
                <a:solidFill>
                  <a:srgbClr val="000000"/>
                </a:solidFill>
                <a:latin typeface="Monaco"/>
              </a:rPr>
              <a:t>hadoop@localhost</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su</a:t>
            </a:r>
            <a:r>
              <a:rPr lang="zh-CN" altLang="en-US" sz="2000" dirty="0">
                <a:solidFill>
                  <a:srgbClr val="000000"/>
                </a:solidFill>
                <a:latin typeface="Monaco"/>
              </a:rPr>
              <a:t>：</a:t>
            </a:r>
            <a:endParaRPr lang="en-US" altLang="zh-CN" sz="2000" dirty="0">
              <a:solidFill>
                <a:srgbClr val="000000"/>
              </a:solidFill>
              <a:latin typeface="Monaco"/>
            </a:endParaRPr>
          </a:p>
          <a:p>
            <a:r>
              <a:rPr lang="en-US" altLang="zh-CN" sz="2000" dirty="0">
                <a:solidFill>
                  <a:srgbClr val="000000"/>
                </a:solidFill>
                <a:latin typeface="Monaco"/>
              </a:rPr>
              <a:t>Password</a:t>
            </a:r>
            <a:r>
              <a:rPr lang="zh-CN" altLang="en-US" sz="2000" dirty="0">
                <a:solidFill>
                  <a:srgbClr val="000000"/>
                </a:solidFill>
                <a:latin typeface="Monaco"/>
              </a:rPr>
              <a:t>：</a:t>
            </a:r>
            <a:endParaRPr lang="en-US" altLang="zh-CN" sz="2000" dirty="0">
              <a:solidFill>
                <a:srgbClr val="000000"/>
              </a:solidFill>
              <a:latin typeface="Monaco"/>
            </a:endParaRPr>
          </a:p>
          <a:p>
            <a:r>
              <a:rPr lang="en-US" sz="2000" dirty="0">
                <a:solidFill>
                  <a:srgbClr val="8F5902"/>
                </a:solidFill>
                <a:latin typeface="Monaco"/>
              </a:rPr>
              <a:t>[</a:t>
            </a:r>
            <a:r>
              <a:rPr lang="en-US" sz="2000" dirty="0" err="1">
                <a:solidFill>
                  <a:srgbClr val="000000"/>
                </a:solidFill>
                <a:latin typeface="Monaco"/>
              </a:rPr>
              <a:t>root@localhost</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vi  </a:t>
            </a:r>
            <a:r>
              <a:rPr lang="en-US" altLang="zh-CN" sz="2000" dirty="0">
                <a:solidFill>
                  <a:srgbClr val="000000"/>
                </a:solidFill>
                <a:latin typeface="Monaco"/>
              </a:rPr>
              <a:t>/</a:t>
            </a:r>
            <a:r>
              <a:rPr lang="en-US" altLang="zh-CN" sz="2000" dirty="0" err="1">
                <a:solidFill>
                  <a:srgbClr val="000000"/>
                </a:solidFill>
                <a:latin typeface="Monaco"/>
              </a:rPr>
              <a:t>etc</a:t>
            </a:r>
            <a:r>
              <a:rPr lang="en-US" altLang="zh-CN" sz="2000" dirty="0">
                <a:solidFill>
                  <a:srgbClr val="000000"/>
                </a:solidFill>
                <a:latin typeface="Monaco"/>
              </a:rPr>
              <a:t>/</a:t>
            </a:r>
            <a:r>
              <a:rPr lang="en-US" altLang="zh-CN" sz="2000" dirty="0" err="1">
                <a:solidFill>
                  <a:srgbClr val="000000"/>
                </a:solidFill>
                <a:latin typeface="Monaco"/>
              </a:rPr>
              <a:t>sysconfig</a:t>
            </a:r>
            <a:r>
              <a:rPr lang="en-US" altLang="zh-CN" sz="2000" dirty="0">
                <a:solidFill>
                  <a:srgbClr val="000000"/>
                </a:solidFill>
                <a:latin typeface="Monaco"/>
              </a:rPr>
              <a:t>/network</a:t>
            </a:r>
            <a:endParaRPr lang="en-US" sz="2000" dirty="0">
              <a:solidFill>
                <a:srgbClr val="000000"/>
              </a:solidFill>
              <a:latin typeface="Monaco"/>
            </a:endParaRPr>
          </a:p>
        </p:txBody>
      </p:sp>
      <p:sp>
        <p:nvSpPr>
          <p:cNvPr id="9" name="矩形 8">
            <a:extLst>
              <a:ext uri="{FF2B5EF4-FFF2-40B4-BE49-F238E27FC236}">
                <a16:creationId xmlns:a16="http://schemas.microsoft.com/office/drawing/2014/main" id="{1D04FF46-5E9B-420C-9B05-ECBF5F34A39D}"/>
              </a:ext>
            </a:extLst>
          </p:cNvPr>
          <p:cNvSpPr/>
          <p:nvPr/>
        </p:nvSpPr>
        <p:spPr>
          <a:xfrm>
            <a:off x="5807968" y="1916831"/>
            <a:ext cx="1728192" cy="36004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DA3688EB-0640-4475-BE11-6D428CC7C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821" y="2937810"/>
            <a:ext cx="3490262" cy="2575783"/>
          </a:xfrm>
          <a:prstGeom prst="rect">
            <a:avLst/>
          </a:prstGeom>
        </p:spPr>
      </p:pic>
    </p:spTree>
    <p:extLst>
      <p:ext uri="{BB962C8B-B14F-4D97-AF65-F5344CB8AC3E}">
        <p14:creationId xmlns:p14="http://schemas.microsoft.com/office/powerpoint/2010/main" val="4036249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80212" y="1016794"/>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关闭虚拟机防火墙</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在虚拟机的终端中输入“</a:t>
            </a:r>
            <a:r>
              <a:rPr kumimoji="0" lang="en-US" altLang="zh-CN" sz="24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su</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”，输入</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root</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的密码，登陆</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root</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用户</a:t>
            </a:r>
            <a:endPar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lang="zh-CN" altLang="en-US" sz="2400" dirty="0">
                <a:solidFill>
                  <a:prstClr val="black"/>
                </a:solidFill>
                <a:latin typeface="Microsoft YaHei" panose="020B0503020204020204" pitchFamily="34" charset="-122"/>
                <a:ea typeface="Microsoft YaHei" panose="020B0503020204020204" pitchFamily="34" charset="-122"/>
              </a:rPr>
              <a:t>以</a:t>
            </a:r>
            <a:r>
              <a:rPr lang="en-US" altLang="zh-CN" sz="2400" dirty="0">
                <a:solidFill>
                  <a:prstClr val="black"/>
                </a:solidFill>
                <a:latin typeface="Microsoft YaHei" panose="020B0503020204020204" pitchFamily="34" charset="-122"/>
                <a:ea typeface="Microsoft YaHei" panose="020B0503020204020204" pitchFamily="34" charset="-122"/>
              </a:rPr>
              <a:t>root</a:t>
            </a:r>
            <a:r>
              <a:rPr lang="zh-CN" altLang="en-US" sz="2400" dirty="0">
                <a:solidFill>
                  <a:prstClr val="black"/>
                </a:solidFill>
                <a:latin typeface="Microsoft YaHei" panose="020B0503020204020204" pitchFamily="34" charset="-122"/>
                <a:ea typeface="Microsoft YaHei" panose="020B0503020204020204" pitchFamily="34" charset="-122"/>
              </a:rPr>
              <a:t>用户关闭防火墙，并禁止开机启动防火墙</a:t>
            </a:r>
            <a:endParaRPr lang="en-US" altLang="zh-CN"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altLang="zh-CN"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altLang="zh-CN"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输入</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service iptables status</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查看防火墙状态</a:t>
            </a:r>
            <a:endPar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DBF7A53B-EAE7-4FB1-8DF3-93B12D3E186B}"/>
              </a:ext>
            </a:extLst>
          </p:cNvPr>
          <p:cNvSpPr/>
          <p:nvPr/>
        </p:nvSpPr>
        <p:spPr>
          <a:xfrm>
            <a:off x="2784468" y="3212976"/>
            <a:ext cx="7776864" cy="2554545"/>
          </a:xfrm>
          <a:prstGeom prst="rect">
            <a:avLst/>
          </a:prstGeom>
        </p:spPr>
        <p:txBody>
          <a:bodyPr wrap="square">
            <a:spAutoFit/>
          </a:bodyPr>
          <a:lstStyle/>
          <a:p>
            <a:r>
              <a:rPr lang="en-US" sz="2000" dirty="0">
                <a:latin typeface="Monaco"/>
              </a:rPr>
              <a:t>[</a:t>
            </a:r>
            <a:r>
              <a:rPr lang="en-US" sz="2000" dirty="0" err="1">
                <a:latin typeface="Monaco"/>
              </a:rPr>
              <a:t>hadoop@</a:t>
            </a:r>
            <a:r>
              <a:rPr lang="en-US" altLang="zh-CN" sz="2000" dirty="0" err="1">
                <a:latin typeface="Monaco"/>
              </a:rPr>
              <a:t>namenode</a:t>
            </a:r>
            <a:r>
              <a:rPr lang="en-US" sz="2000" dirty="0">
                <a:latin typeface="Monaco"/>
              </a:rPr>
              <a:t> ~]$ </a:t>
            </a:r>
            <a:r>
              <a:rPr lang="en-US" sz="2000" dirty="0" err="1">
                <a:latin typeface="Monaco"/>
              </a:rPr>
              <a:t>su</a:t>
            </a:r>
            <a:endParaRPr lang="en-US" sz="2000" dirty="0">
              <a:latin typeface="Monaco"/>
            </a:endParaRPr>
          </a:p>
          <a:p>
            <a:r>
              <a:rPr lang="en-US" altLang="zh-CN" sz="2000" dirty="0">
                <a:latin typeface="Monaco"/>
              </a:rPr>
              <a:t>Password</a:t>
            </a:r>
            <a:r>
              <a:rPr lang="zh-CN" altLang="en-US" sz="2000" dirty="0">
                <a:latin typeface="Monaco"/>
              </a:rPr>
              <a:t> ：</a:t>
            </a:r>
            <a:endParaRPr lang="en-US" altLang="zh-CN" sz="2000" dirty="0">
              <a:latin typeface="Monaco"/>
            </a:endParaRPr>
          </a:p>
          <a:p>
            <a:r>
              <a:rPr lang="en-US" sz="2000" dirty="0">
                <a:latin typeface="Monaco"/>
              </a:rPr>
              <a:t>[</a:t>
            </a:r>
            <a:r>
              <a:rPr lang="en-US" sz="2000" dirty="0" err="1">
                <a:latin typeface="Monaco"/>
              </a:rPr>
              <a:t>root@</a:t>
            </a:r>
            <a:r>
              <a:rPr lang="en-US" altLang="zh-CN" sz="2000" dirty="0" err="1">
                <a:latin typeface="Monaco"/>
              </a:rPr>
              <a:t>namenode</a:t>
            </a:r>
            <a:r>
              <a:rPr lang="en-US" sz="2000" dirty="0">
                <a:latin typeface="Monaco"/>
              </a:rPr>
              <a:t> </a:t>
            </a:r>
            <a:r>
              <a:rPr lang="en-US" sz="2000" dirty="0" err="1">
                <a:latin typeface="Monaco"/>
              </a:rPr>
              <a:t>hadoop</a:t>
            </a:r>
            <a:r>
              <a:rPr lang="en-US" sz="2000" dirty="0">
                <a:latin typeface="Monaco"/>
              </a:rPr>
              <a:t>]# service iptables stop</a:t>
            </a:r>
          </a:p>
          <a:p>
            <a:r>
              <a:rPr lang="en-US" sz="2000" dirty="0">
                <a:latin typeface="Monaco"/>
              </a:rPr>
              <a:t>iptables: Setting chains to policy ACCEPT: filter          [  OK  ]</a:t>
            </a:r>
          </a:p>
          <a:p>
            <a:r>
              <a:rPr lang="en-US" sz="2000" dirty="0">
                <a:latin typeface="Monaco"/>
              </a:rPr>
              <a:t>iptables: Flushing firewall rules:                                    [  OK  ]</a:t>
            </a:r>
          </a:p>
          <a:p>
            <a:r>
              <a:rPr lang="en-US" sz="2000" dirty="0">
                <a:latin typeface="Monaco"/>
              </a:rPr>
              <a:t>iptables: Unloading modules:                                        [  OK  ] [</a:t>
            </a:r>
            <a:r>
              <a:rPr lang="en-US" sz="2000" dirty="0" err="1">
                <a:latin typeface="Monaco"/>
              </a:rPr>
              <a:t>root@</a:t>
            </a:r>
            <a:r>
              <a:rPr lang="en-US" altLang="zh-CN" sz="2000" dirty="0" err="1">
                <a:latin typeface="Monaco"/>
              </a:rPr>
              <a:t>namenode</a:t>
            </a:r>
            <a:r>
              <a:rPr lang="en-US" sz="2000" dirty="0">
                <a:latin typeface="Monaco"/>
              </a:rPr>
              <a:t> </a:t>
            </a:r>
            <a:r>
              <a:rPr lang="en-US" sz="2000" dirty="0" err="1">
                <a:latin typeface="Monaco"/>
              </a:rPr>
              <a:t>hadoop</a:t>
            </a:r>
            <a:r>
              <a:rPr lang="en-US" sz="2000" dirty="0">
                <a:latin typeface="Monaco"/>
              </a:rPr>
              <a:t>]# service iptables status</a:t>
            </a:r>
          </a:p>
          <a:p>
            <a:r>
              <a:rPr lang="en-US" sz="2000" dirty="0">
                <a:latin typeface="Monaco"/>
              </a:rPr>
              <a:t>iptables: Firewall is not running.</a:t>
            </a:r>
          </a:p>
        </p:txBody>
      </p:sp>
    </p:spTree>
    <p:extLst>
      <p:ext uri="{BB962C8B-B14F-4D97-AF65-F5344CB8AC3E}">
        <p14:creationId xmlns:p14="http://schemas.microsoft.com/office/powerpoint/2010/main" val="610274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51384" y="105273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关闭主机防火墙</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lang="zh-CN" altLang="en-US" sz="2400" dirty="0">
                <a:solidFill>
                  <a:prstClr val="black"/>
                </a:solidFill>
                <a:latin typeface="Microsoft YaHei" panose="020B0503020204020204" pitchFamily="34" charset="-122"/>
                <a:ea typeface="Microsoft YaHei" panose="020B0503020204020204" pitchFamily="34" charset="-122"/>
              </a:rPr>
              <a:t>进入主机的控制面板</a:t>
            </a:r>
            <a:r>
              <a:rPr lang="en-US" altLang="zh-CN" sz="2400" dirty="0">
                <a:solidFill>
                  <a:prstClr val="black"/>
                </a:solidFill>
                <a:latin typeface="Microsoft YaHei" panose="020B0503020204020204" pitchFamily="34" charset="-122"/>
                <a:ea typeface="Microsoft YaHei" panose="020B0503020204020204" pitchFamily="34" charset="-122"/>
              </a:rPr>
              <a:t>——</a:t>
            </a:r>
            <a:r>
              <a:rPr lang="zh-CN" altLang="en-US" sz="2400" dirty="0">
                <a:solidFill>
                  <a:prstClr val="black"/>
                </a:solidFill>
                <a:latin typeface="Microsoft YaHei" panose="020B0503020204020204" pitchFamily="34" charset="-122"/>
                <a:ea typeface="Microsoft YaHei" panose="020B0503020204020204" pitchFamily="34" charset="-122"/>
              </a:rPr>
              <a:t>系统和安全</a:t>
            </a:r>
            <a:r>
              <a:rPr lang="en-US" altLang="zh-CN" sz="2400" dirty="0">
                <a:solidFill>
                  <a:prstClr val="black"/>
                </a:solidFill>
                <a:latin typeface="Microsoft YaHei" panose="020B0503020204020204" pitchFamily="34" charset="-122"/>
                <a:ea typeface="Microsoft YaHei" panose="020B0503020204020204" pitchFamily="34" charset="-122"/>
              </a:rPr>
              <a:t>——Windows defender</a:t>
            </a:r>
            <a:r>
              <a:rPr lang="zh-CN" altLang="en-US" sz="2400" dirty="0">
                <a:solidFill>
                  <a:prstClr val="black"/>
                </a:solidFill>
                <a:latin typeface="Microsoft YaHei" panose="020B0503020204020204" pitchFamily="34" charset="-122"/>
                <a:ea typeface="Microsoft YaHei" panose="020B0503020204020204" pitchFamily="34" charset="-122"/>
              </a:rPr>
              <a:t>防火墙</a:t>
            </a:r>
            <a:endParaRPr lang="en-US" altLang="zh-CN"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选择“关闭”</a:t>
            </a:r>
            <a:endPar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8F4ACAA5-70A9-43BC-A486-98697E9CEB64}"/>
              </a:ext>
            </a:extLst>
          </p:cNvPr>
          <p:cNvPicPr>
            <a:picLocks noChangeAspect="1"/>
          </p:cNvPicPr>
          <p:nvPr/>
        </p:nvPicPr>
        <p:blipFill rotWithShape="1">
          <a:blip r:embed="rId3">
            <a:extLst>
              <a:ext uri="{28A0092B-C50C-407E-A947-70E740481C1C}">
                <a14:useLocalDpi xmlns:a14="http://schemas.microsoft.com/office/drawing/2010/main" val="0"/>
              </a:ext>
            </a:extLst>
          </a:blip>
          <a:srcRect l="6664" t="3920" r="13706" b="24723"/>
          <a:stretch/>
        </p:blipFill>
        <p:spPr>
          <a:xfrm>
            <a:off x="3071664" y="2924944"/>
            <a:ext cx="6552728" cy="3298581"/>
          </a:xfrm>
          <a:prstGeom prst="rect">
            <a:avLst/>
          </a:prstGeom>
        </p:spPr>
      </p:pic>
    </p:spTree>
    <p:extLst>
      <p:ext uri="{BB962C8B-B14F-4D97-AF65-F5344CB8AC3E}">
        <p14:creationId xmlns:p14="http://schemas.microsoft.com/office/powerpoint/2010/main" val="42347274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05273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测试主机和虚拟机的网络连通性</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lang="zh-CN" altLang="en-US" sz="2400" dirty="0">
                <a:solidFill>
                  <a:prstClr val="black"/>
                </a:solidFill>
                <a:latin typeface="Microsoft YaHei" panose="020B0503020204020204" pitchFamily="34" charset="-122"/>
                <a:ea typeface="Microsoft YaHei" panose="020B0503020204020204" pitchFamily="34" charset="-122"/>
              </a:rPr>
              <a:t>打开主机的命令提示符，输入</a:t>
            </a:r>
            <a:r>
              <a:rPr lang="en-US" altLang="zh-CN" sz="2400" dirty="0">
                <a:solidFill>
                  <a:prstClr val="black"/>
                </a:solidFill>
                <a:latin typeface="Microsoft YaHei" panose="020B0503020204020204" pitchFamily="34" charset="-122"/>
                <a:ea typeface="Microsoft YaHei" panose="020B0503020204020204" pitchFamily="34" charset="-122"/>
              </a:rPr>
              <a:t>ping 192.168.137.130</a:t>
            </a: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lang="zh-CN" altLang="en-US" sz="2400" dirty="0">
                <a:solidFill>
                  <a:prstClr val="black"/>
                </a:solidFill>
                <a:latin typeface="Microsoft YaHei" panose="020B0503020204020204" pitchFamily="34" charset="-122"/>
                <a:ea typeface="Microsoft YaHei" panose="020B0503020204020204" pitchFamily="34" charset="-122"/>
              </a:rPr>
              <a:t>配置完成后，主机可以连通虚拟机</a:t>
            </a: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01DF3342-1C91-44BB-A0F9-8293D5238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434" y="2888940"/>
            <a:ext cx="5904656" cy="2520280"/>
          </a:xfrm>
          <a:prstGeom prst="rect">
            <a:avLst/>
          </a:prstGeom>
        </p:spPr>
      </p:pic>
    </p:spTree>
    <p:extLst>
      <p:ext uri="{BB962C8B-B14F-4D97-AF65-F5344CB8AC3E}">
        <p14:creationId xmlns:p14="http://schemas.microsoft.com/office/powerpoint/2010/main" val="698713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51384" y="1086869"/>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zh-CN" altLang="en-US" sz="2400" dirty="0">
                <a:solidFill>
                  <a:prstClr val="black"/>
                </a:solidFill>
                <a:latin typeface="微软雅黑 "/>
                <a:ea typeface="微软雅黑" panose="020B0503020204020204" pitchFamily="34" charset="-122"/>
              </a:rPr>
              <a:t>测试主机和虚拟机的网络连通性</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输入 </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ipconfig</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查看虚拟网卡产生的</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IP</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地址</a:t>
            </a:r>
            <a:endParaRPr lang="en-US" altLang="zh-CN"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lang="en-US" sz="2400" dirty="0">
              <a:solidFill>
                <a:prstClr val="black"/>
              </a:solidFill>
              <a:latin typeface="Microsoft YaHei" panose="020B0503020204020204" pitchFamily="34" charset="-122"/>
              <a:ea typeface="Microsoft YaHei" panose="020B0503020204020204" pitchFamily="34" charset="-122"/>
            </a:endParaRPr>
          </a:p>
          <a:p>
            <a:pPr>
              <a:lnSpc>
                <a:spcPct val="150000"/>
              </a:lnSpc>
              <a:buClr>
                <a:srgbClr val="2965AB"/>
              </a:buClr>
              <a:buSzPct val="100000"/>
              <a:defRPr/>
            </a:pPr>
            <a:r>
              <a:rPr lang="zh-CN" altLang="en-US" sz="2400" dirty="0">
                <a:solidFill>
                  <a:prstClr val="black"/>
                </a:solidFill>
                <a:latin typeface="Microsoft YaHei" panose="020B0503020204020204" pitchFamily="34" charset="-122"/>
                <a:ea typeface="Microsoft YaHei" panose="020B0503020204020204" pitchFamily="34" charset="-122"/>
              </a:rPr>
              <a:t>虚拟机</a:t>
            </a:r>
            <a:r>
              <a:rPr lang="en-US" altLang="zh-CN" sz="2400" dirty="0">
                <a:solidFill>
                  <a:prstClr val="black"/>
                </a:solidFill>
                <a:latin typeface="Microsoft YaHei" panose="020B0503020204020204" pitchFamily="34" charset="-122"/>
                <a:ea typeface="Microsoft YaHei" panose="020B0503020204020204" pitchFamily="34" charset="-122"/>
              </a:rPr>
              <a:t>ping</a:t>
            </a:r>
            <a:r>
              <a:rPr lang="zh-CN" altLang="en-US" sz="2400" dirty="0">
                <a:solidFill>
                  <a:prstClr val="black"/>
                </a:solidFill>
                <a:latin typeface="Microsoft YaHei" panose="020B0503020204020204" pitchFamily="34" charset="-122"/>
                <a:ea typeface="Microsoft YaHei" panose="020B0503020204020204" pitchFamily="34" charset="-122"/>
              </a:rPr>
              <a:t>主机的地址为</a:t>
            </a:r>
            <a:r>
              <a:rPr lang="en-US" altLang="zh-CN" sz="2400" dirty="0">
                <a:solidFill>
                  <a:prstClr val="black"/>
                </a:solidFill>
                <a:latin typeface="Microsoft YaHei" panose="020B0503020204020204" pitchFamily="34" charset="-122"/>
                <a:ea typeface="Microsoft YaHei" panose="020B0503020204020204" pitchFamily="34" charset="-122"/>
              </a:rPr>
              <a:t>VMnet8</a:t>
            </a:r>
            <a:r>
              <a:rPr lang="zh-CN" altLang="en-US" sz="2400" dirty="0">
                <a:solidFill>
                  <a:prstClr val="black"/>
                </a:solidFill>
                <a:latin typeface="Microsoft YaHei" panose="020B0503020204020204" pitchFamily="34" charset="-122"/>
                <a:ea typeface="Microsoft YaHei" panose="020B0503020204020204" pitchFamily="34" charset="-122"/>
              </a:rPr>
              <a:t>产生的</a:t>
            </a:r>
            <a:r>
              <a:rPr lang="en-US" altLang="zh-CN" sz="2400" dirty="0">
                <a:solidFill>
                  <a:prstClr val="black"/>
                </a:solidFill>
                <a:latin typeface="Microsoft YaHei" panose="020B0503020204020204" pitchFamily="34" charset="-122"/>
                <a:ea typeface="Microsoft YaHei" panose="020B0503020204020204" pitchFamily="34" charset="-122"/>
              </a:rPr>
              <a:t>IP</a:t>
            </a:r>
            <a:r>
              <a:rPr lang="zh-CN" altLang="en-US" sz="2400" dirty="0">
                <a:solidFill>
                  <a:prstClr val="black"/>
                </a:solidFill>
                <a:latin typeface="Microsoft YaHei" panose="020B0503020204020204" pitchFamily="34" charset="-122"/>
                <a:ea typeface="Microsoft YaHei" panose="020B0503020204020204" pitchFamily="34" charset="-122"/>
              </a:rPr>
              <a:t>地址：</a:t>
            </a:r>
            <a:r>
              <a:rPr lang="en-US" altLang="zh-CN" sz="2400" dirty="0">
                <a:solidFill>
                  <a:prstClr val="black"/>
                </a:solidFill>
                <a:latin typeface="Microsoft YaHei" panose="020B0503020204020204" pitchFamily="34" charset="-122"/>
                <a:ea typeface="Microsoft YaHei" panose="020B0503020204020204" pitchFamily="34" charset="-122"/>
              </a:rPr>
              <a:t>192.168.137.1</a:t>
            </a: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46FFFC81-95F7-4D09-8015-822B7E628435}"/>
              </a:ext>
            </a:extLst>
          </p:cNvPr>
          <p:cNvPicPr>
            <a:picLocks noChangeAspect="1"/>
          </p:cNvPicPr>
          <p:nvPr/>
        </p:nvPicPr>
        <p:blipFill rotWithShape="1">
          <a:blip r:embed="rId3">
            <a:extLst>
              <a:ext uri="{28A0092B-C50C-407E-A947-70E740481C1C}">
                <a14:useLocalDpi xmlns:a14="http://schemas.microsoft.com/office/drawing/2010/main" val="0"/>
              </a:ext>
            </a:extLst>
          </a:blip>
          <a:srcRect t="38650"/>
          <a:stretch/>
        </p:blipFill>
        <p:spPr>
          <a:xfrm>
            <a:off x="2822024" y="2952328"/>
            <a:ext cx="6370320" cy="2286000"/>
          </a:xfrm>
          <a:prstGeom prst="rect">
            <a:avLst/>
          </a:prstGeom>
        </p:spPr>
      </p:pic>
      <p:sp>
        <p:nvSpPr>
          <p:cNvPr id="7" name="矩形: 圆角 6">
            <a:extLst>
              <a:ext uri="{FF2B5EF4-FFF2-40B4-BE49-F238E27FC236}">
                <a16:creationId xmlns:a16="http://schemas.microsoft.com/office/drawing/2014/main" id="{493318F6-5E29-4D40-AC4D-35F82BD8FABA}"/>
              </a:ext>
            </a:extLst>
          </p:cNvPr>
          <p:cNvSpPr/>
          <p:nvPr/>
        </p:nvSpPr>
        <p:spPr>
          <a:xfrm>
            <a:off x="2989388" y="4869160"/>
            <a:ext cx="4968552" cy="14401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908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726171"/>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F38C8A85-16CB-4DE7-AA0B-A3A5C07596D4}"/>
              </a:ext>
            </a:extLst>
          </p:cNvPr>
          <p:cNvSpPr/>
          <p:nvPr/>
        </p:nvSpPr>
        <p:spPr>
          <a:xfrm>
            <a:off x="514674" y="1052736"/>
            <a:ext cx="4493538" cy="5356723"/>
          </a:xfrm>
          <a:prstGeom prst="rect">
            <a:avLst/>
          </a:prstGeom>
        </p:spPr>
        <p:txBody>
          <a:bodyPr wrap="none">
            <a:spAutoFit/>
          </a:bodyPr>
          <a:lstStyle/>
          <a:p>
            <a:pPr lvl="0">
              <a:lnSpc>
                <a:spcPct val="150000"/>
              </a:lnSpc>
              <a:spcBef>
                <a:spcPts val="1000"/>
              </a:spcBef>
              <a:buClr>
                <a:srgbClr val="2965AB"/>
              </a:buClr>
              <a:buSzPct val="50000"/>
              <a:defRPr/>
            </a:pPr>
            <a:r>
              <a:rPr lang="zh-CN" altLang="en-US" sz="2400" dirty="0">
                <a:solidFill>
                  <a:prstClr val="black"/>
                </a:solidFill>
                <a:latin typeface="微软雅黑 "/>
                <a:ea typeface="微软雅黑" panose="020B0503020204020204" pitchFamily="34" charset="-122"/>
              </a:rPr>
              <a:t>测试主机和虚拟机的网络连通性</a:t>
            </a:r>
            <a:endParaRPr lang="en-US" altLang="zh-CN" sz="2400" dirty="0">
              <a:solidFill>
                <a:prstClr val="black"/>
              </a:solidFill>
              <a:latin typeface="微软雅黑 "/>
              <a:ea typeface="微软雅黑" panose="020B0503020204020204" pitchFamily="34" charset="-122"/>
            </a:endParaRPr>
          </a:p>
          <a:p>
            <a:pPr marL="342900" lvl="0" indent="-342900">
              <a:lnSpc>
                <a:spcPct val="150000"/>
              </a:lnSpc>
              <a:spcBef>
                <a:spcPts val="1000"/>
              </a:spcBef>
              <a:buClr>
                <a:srgbClr val="2965AB"/>
              </a:buClr>
              <a:buSzPct val="100000"/>
              <a:buFont typeface="Arial" panose="020B0604020202020204" pitchFamily="34" charset="0"/>
              <a:buChar char="•"/>
              <a:defRPr/>
            </a:pPr>
            <a:r>
              <a:rPr lang="zh-CN" altLang="en-US" sz="2400" dirty="0">
                <a:solidFill>
                  <a:prstClr val="black"/>
                </a:solidFill>
                <a:latin typeface="微软雅黑 "/>
                <a:ea typeface="微软雅黑" panose="020B0503020204020204" pitchFamily="34" charset="-122"/>
              </a:rPr>
              <a:t>输入</a:t>
            </a:r>
            <a:r>
              <a:rPr lang="en-US" altLang="zh-CN" sz="2400" dirty="0">
                <a:solidFill>
                  <a:prstClr val="black"/>
                </a:solidFill>
                <a:latin typeface="微软雅黑 "/>
                <a:ea typeface="微软雅黑" panose="020B0503020204020204" pitchFamily="34" charset="-122"/>
              </a:rPr>
              <a:t>ping 192.168.137.1</a:t>
            </a:r>
          </a:p>
          <a:p>
            <a:pPr marL="342900" lvl="0" indent="-342900">
              <a:lnSpc>
                <a:spcPct val="150000"/>
              </a:lnSpc>
              <a:spcBef>
                <a:spcPts val="1000"/>
              </a:spcBef>
              <a:buClr>
                <a:srgbClr val="2965AB"/>
              </a:buClr>
              <a:buSzPct val="100000"/>
              <a:buFont typeface="Arial" panose="020B0604020202020204" pitchFamily="34" charset="0"/>
              <a:buChar char="•"/>
              <a:defRPr/>
            </a:pPr>
            <a:endParaRPr lang="en-US" altLang="zh-CN" sz="2400" dirty="0">
              <a:solidFill>
                <a:prstClr val="black"/>
              </a:solidFill>
              <a:latin typeface="微软雅黑 "/>
              <a:ea typeface="微软雅黑" panose="020B0503020204020204" pitchFamily="34" charset="-122"/>
            </a:endParaRPr>
          </a:p>
          <a:p>
            <a:pPr marL="342900" lvl="0" indent="-342900">
              <a:lnSpc>
                <a:spcPct val="150000"/>
              </a:lnSpc>
              <a:spcBef>
                <a:spcPts val="1000"/>
              </a:spcBef>
              <a:buClr>
                <a:srgbClr val="2965AB"/>
              </a:buClr>
              <a:buSzPct val="100000"/>
              <a:buFont typeface="Arial" panose="020B0604020202020204" pitchFamily="34" charset="0"/>
              <a:buChar char="•"/>
              <a:defRPr/>
            </a:pPr>
            <a:endParaRPr lang="en-US" altLang="zh-CN" sz="2400" dirty="0">
              <a:solidFill>
                <a:prstClr val="black"/>
              </a:solidFill>
              <a:latin typeface="微软雅黑 "/>
              <a:ea typeface="微软雅黑" panose="020B0503020204020204" pitchFamily="34" charset="-122"/>
            </a:endParaRPr>
          </a:p>
          <a:p>
            <a:pPr marL="342900" lvl="0" indent="-342900">
              <a:lnSpc>
                <a:spcPct val="150000"/>
              </a:lnSpc>
              <a:spcBef>
                <a:spcPts val="1000"/>
              </a:spcBef>
              <a:buClr>
                <a:srgbClr val="2965AB"/>
              </a:buClr>
              <a:buSzPct val="100000"/>
              <a:buFont typeface="Arial" panose="020B0604020202020204" pitchFamily="34" charset="0"/>
              <a:buChar char="•"/>
              <a:defRPr/>
            </a:pPr>
            <a:endParaRPr lang="en-US" altLang="zh-CN" sz="2400" dirty="0">
              <a:solidFill>
                <a:prstClr val="black"/>
              </a:solidFill>
              <a:latin typeface="微软雅黑 "/>
              <a:ea typeface="微软雅黑" panose="020B0503020204020204" pitchFamily="34" charset="-122"/>
            </a:endParaRPr>
          </a:p>
          <a:p>
            <a:pPr marL="342900" lvl="0" indent="-342900">
              <a:lnSpc>
                <a:spcPct val="150000"/>
              </a:lnSpc>
              <a:spcBef>
                <a:spcPts val="1000"/>
              </a:spcBef>
              <a:buClr>
                <a:srgbClr val="2965AB"/>
              </a:buClr>
              <a:buSzPct val="100000"/>
              <a:buFont typeface="Arial" panose="020B0604020202020204" pitchFamily="34" charset="0"/>
              <a:buChar char="•"/>
              <a:defRPr/>
            </a:pPr>
            <a:endParaRPr lang="en-US" altLang="zh-CN" sz="2400" dirty="0">
              <a:solidFill>
                <a:prstClr val="black"/>
              </a:solidFill>
              <a:latin typeface="微软雅黑 "/>
              <a:ea typeface="微软雅黑" panose="020B0503020204020204" pitchFamily="34" charset="-122"/>
            </a:endParaRPr>
          </a:p>
          <a:p>
            <a:pPr marL="342900" lvl="0" indent="-342900">
              <a:lnSpc>
                <a:spcPct val="150000"/>
              </a:lnSpc>
              <a:spcBef>
                <a:spcPts val="1000"/>
              </a:spcBef>
              <a:buClr>
                <a:srgbClr val="2965AB"/>
              </a:buClr>
              <a:buSzPct val="100000"/>
              <a:buFont typeface="Arial" panose="020B0604020202020204" pitchFamily="34" charset="0"/>
              <a:buChar char="•"/>
              <a:defRPr/>
            </a:pPr>
            <a:r>
              <a:rPr lang="zh-CN" altLang="en-US" sz="2400" dirty="0">
                <a:solidFill>
                  <a:prstClr val="black"/>
                </a:solidFill>
                <a:latin typeface="微软雅黑 "/>
                <a:ea typeface="微软雅黑" panose="020B0503020204020204" pitchFamily="34" charset="-122"/>
              </a:rPr>
              <a:t>虚拟机可以连通主机</a:t>
            </a:r>
            <a:endParaRPr lang="en-US" altLang="zh-CN" sz="2400" dirty="0">
              <a:solidFill>
                <a:prstClr val="black"/>
              </a:solidFill>
              <a:latin typeface="微软雅黑 "/>
              <a:ea typeface="微软雅黑" panose="020B0503020204020204" pitchFamily="34" charset="-122"/>
            </a:endParaRPr>
          </a:p>
          <a:p>
            <a:pPr marL="342900" lvl="0" indent="-342900">
              <a:lnSpc>
                <a:spcPct val="150000"/>
              </a:lnSpc>
              <a:spcBef>
                <a:spcPts val="1000"/>
              </a:spcBef>
              <a:buClr>
                <a:srgbClr val="2965AB"/>
              </a:buClr>
              <a:buSzPct val="100000"/>
              <a:buFont typeface="Arial" panose="020B0604020202020204" pitchFamily="34" charset="0"/>
              <a:buChar char="•"/>
              <a:defRPr/>
            </a:pPr>
            <a:r>
              <a:rPr lang="en-US" altLang="zh-CN" sz="2400" dirty="0" err="1">
                <a:solidFill>
                  <a:prstClr val="black"/>
                </a:solidFill>
                <a:latin typeface="微软雅黑 "/>
                <a:ea typeface="微软雅黑" panose="020B0503020204020204" pitchFamily="34" charset="-122"/>
              </a:rPr>
              <a:t>Ctrl+C</a:t>
            </a:r>
            <a:r>
              <a:rPr lang="zh-CN" altLang="en-US" sz="2400" dirty="0">
                <a:solidFill>
                  <a:prstClr val="black"/>
                </a:solidFill>
                <a:latin typeface="微软雅黑 "/>
                <a:ea typeface="微软雅黑" panose="020B0503020204020204" pitchFamily="34" charset="-122"/>
              </a:rPr>
              <a:t>终止连通</a:t>
            </a:r>
            <a:endParaRPr lang="en-US" altLang="zh-CN" sz="2400" dirty="0">
              <a:solidFill>
                <a:prstClr val="black"/>
              </a:solidFill>
              <a:latin typeface="微软雅黑 "/>
              <a:ea typeface="微软雅黑" panose="020B0503020204020204" pitchFamily="34" charset="-122"/>
            </a:endParaRPr>
          </a:p>
        </p:txBody>
      </p:sp>
      <p:pic>
        <p:nvPicPr>
          <p:cNvPr id="6" name="图片 5">
            <a:extLst>
              <a:ext uri="{FF2B5EF4-FFF2-40B4-BE49-F238E27FC236}">
                <a16:creationId xmlns:a16="http://schemas.microsoft.com/office/drawing/2014/main" id="{1D07C859-941B-4E72-A7FB-A05393431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754" y="2679446"/>
            <a:ext cx="3970364" cy="2103302"/>
          </a:xfrm>
          <a:prstGeom prst="rect">
            <a:avLst/>
          </a:prstGeom>
        </p:spPr>
      </p:pic>
    </p:spTree>
    <p:extLst>
      <p:ext uri="{BB962C8B-B14F-4D97-AF65-F5344CB8AC3E}">
        <p14:creationId xmlns:p14="http://schemas.microsoft.com/office/powerpoint/2010/main" val="3906852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623392" y="1071035"/>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en-US" altLang="zh-CN" sz="2400" dirty="0">
                <a:solidFill>
                  <a:prstClr val="black"/>
                </a:solidFill>
                <a:latin typeface="微软雅黑 "/>
                <a:ea typeface="微软雅黑" panose="020B0503020204020204" pitchFamily="34" charset="-122"/>
              </a:rPr>
              <a:t>SSH</a:t>
            </a:r>
            <a:r>
              <a:rPr lang="zh-CN" altLang="en-US" sz="2400" dirty="0">
                <a:solidFill>
                  <a:prstClr val="black"/>
                </a:solidFill>
                <a:latin typeface="微软雅黑 "/>
                <a:ea typeface="微软雅黑" panose="020B0503020204020204" pitchFamily="34" charset="-122"/>
              </a:rPr>
              <a:t>连接</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打开</a:t>
            </a:r>
            <a:r>
              <a:rPr lang="en-US" altLang="zh-CN" sz="2400" dirty="0" err="1">
                <a:solidFill>
                  <a:prstClr val="black"/>
                </a:solidFill>
                <a:latin typeface="微软雅黑 "/>
                <a:ea typeface="微软雅黑" panose="020B0503020204020204" pitchFamily="34" charset="-122"/>
              </a:rPr>
              <a:t>Xshell</a:t>
            </a:r>
            <a:r>
              <a:rPr lang="zh-CN" altLang="en-US" sz="2400" dirty="0">
                <a:solidFill>
                  <a:prstClr val="black"/>
                </a:solidFill>
                <a:latin typeface="微软雅黑 "/>
                <a:ea typeface="微软雅黑" panose="020B0503020204020204" pitchFamily="34" charset="-122"/>
              </a:rPr>
              <a:t>，新建</a:t>
            </a:r>
            <a:r>
              <a:rPr lang="en-US" altLang="zh-CN" sz="2400" dirty="0">
                <a:solidFill>
                  <a:prstClr val="black"/>
                </a:solidFill>
                <a:latin typeface="微软雅黑 "/>
                <a:ea typeface="微软雅黑" panose="020B0503020204020204" pitchFamily="34" charset="-122"/>
              </a:rPr>
              <a:t>Session</a:t>
            </a:r>
            <a:r>
              <a:rPr lang="zh-CN" altLang="en-US" sz="2400" dirty="0">
                <a:solidFill>
                  <a:prstClr val="black"/>
                </a:solidFill>
                <a:latin typeface="微软雅黑 "/>
                <a:ea typeface="微软雅黑" panose="020B0503020204020204" pitchFamily="34" charset="-122"/>
              </a:rPr>
              <a:t>，选择</a:t>
            </a:r>
            <a:r>
              <a:rPr lang="en-US" altLang="zh-CN" sz="2400" dirty="0">
                <a:solidFill>
                  <a:prstClr val="black"/>
                </a:solidFill>
                <a:latin typeface="微软雅黑 "/>
                <a:ea typeface="微软雅黑" panose="020B0503020204020204" pitchFamily="34" charset="-122"/>
              </a:rPr>
              <a:t>SSH</a:t>
            </a:r>
            <a:r>
              <a:rPr lang="zh-CN" altLang="en-US" sz="2400" dirty="0">
                <a:solidFill>
                  <a:prstClr val="black"/>
                </a:solidFill>
                <a:latin typeface="微软雅黑 "/>
                <a:ea typeface="微软雅黑" panose="020B0503020204020204" pitchFamily="34" charset="-122"/>
              </a:rPr>
              <a:t>协议</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输入登录用户名</a:t>
            </a:r>
            <a:r>
              <a:rPr kumimoji="0" lang="en-US" altLang="zh-CN" sz="2400" b="0" i="0" u="none" strike="noStrike" kern="1200" cap="none" spc="0" normalizeH="0" baseline="0" noProof="0" dirty="0" err="1">
                <a:ln>
                  <a:noFill/>
                </a:ln>
                <a:solidFill>
                  <a:prstClr val="black"/>
                </a:solidFill>
                <a:effectLst/>
                <a:uLnTx/>
                <a:uFillTx/>
                <a:latin typeface="微软雅黑 "/>
                <a:ea typeface="微软雅黑" panose="020B0503020204020204" pitchFamily="34" charset="-122"/>
              </a:rPr>
              <a:t>hadoop</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6" name="图片 5">
            <a:extLst>
              <a:ext uri="{FF2B5EF4-FFF2-40B4-BE49-F238E27FC236}">
                <a16:creationId xmlns:a16="http://schemas.microsoft.com/office/drawing/2014/main" id="{D0B40ADA-E57F-490D-BCCF-78842C3ED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792" y="3068960"/>
            <a:ext cx="4189831" cy="2520280"/>
          </a:xfrm>
          <a:prstGeom prst="rect">
            <a:avLst/>
          </a:prstGeom>
        </p:spPr>
      </p:pic>
    </p:spTree>
    <p:extLst>
      <p:ext uri="{BB962C8B-B14F-4D97-AF65-F5344CB8AC3E}">
        <p14:creationId xmlns:p14="http://schemas.microsoft.com/office/powerpoint/2010/main" val="40096354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623392" y="105273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en-US" altLang="zh-CN" sz="2400" dirty="0">
                <a:solidFill>
                  <a:prstClr val="black"/>
                </a:solidFill>
                <a:latin typeface="微软雅黑 "/>
                <a:ea typeface="微软雅黑" panose="020B0503020204020204" pitchFamily="34" charset="-122"/>
              </a:rPr>
              <a:t>SSH</a:t>
            </a:r>
            <a:r>
              <a:rPr lang="zh-CN" altLang="en-US" sz="2400" dirty="0">
                <a:solidFill>
                  <a:prstClr val="black"/>
                </a:solidFill>
                <a:latin typeface="微软雅黑 "/>
                <a:ea typeface="微软雅黑" panose="020B0503020204020204" pitchFamily="34" charset="-122"/>
              </a:rPr>
              <a:t>连接</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设置</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Host</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为虚拟机的</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IP</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地址，端口号为</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22</a:t>
            </a: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6" name="图片 5">
            <a:extLst>
              <a:ext uri="{FF2B5EF4-FFF2-40B4-BE49-F238E27FC236}">
                <a16:creationId xmlns:a16="http://schemas.microsoft.com/office/drawing/2014/main" id="{45F6D4F6-18AB-4C34-BF50-1F63FF491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471" y="2431379"/>
            <a:ext cx="4797058" cy="4104456"/>
          </a:xfrm>
          <a:prstGeom prst="rect">
            <a:avLst/>
          </a:prstGeom>
        </p:spPr>
      </p:pic>
    </p:spTree>
    <p:extLst>
      <p:ext uri="{BB962C8B-B14F-4D97-AF65-F5344CB8AC3E}">
        <p14:creationId xmlns:p14="http://schemas.microsoft.com/office/powerpoint/2010/main" val="2250862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的发展历程</a:t>
            </a:r>
          </a:p>
        </p:txBody>
      </p:sp>
      <p:sp>
        <p:nvSpPr>
          <p:cNvPr id="5" name="文本框 4"/>
          <p:cNvSpPr txBox="1"/>
          <p:nvPr/>
        </p:nvSpPr>
        <p:spPr>
          <a:xfrm>
            <a:off x="498024" y="980728"/>
            <a:ext cx="8027390" cy="3046988"/>
          </a:xfrm>
          <a:prstGeom prst="rect">
            <a:avLst/>
          </a:prstGeom>
          <a:noFill/>
        </p:spPr>
        <p:txBody>
          <a:bodyPr wrap="none" rtlCol="0">
            <a:spAutoFit/>
          </a:bodyPr>
          <a:lstStyle/>
          <a:p>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由</a:t>
            </a:r>
            <a:r>
              <a:rPr lang="en-US" altLang="zh-CN" sz="2400" dirty="0">
                <a:latin typeface="Microsoft YaHei" panose="020B0503020204020204" pitchFamily="34" charset="-122"/>
                <a:ea typeface="Microsoft YaHei" panose="020B0503020204020204" pitchFamily="34" charset="-122"/>
              </a:rPr>
              <a:t>Doug Cutting</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Mike </a:t>
            </a:r>
            <a:r>
              <a:rPr lang="en-US" altLang="zh-CN" sz="2400" dirty="0" err="1">
                <a:latin typeface="Microsoft YaHei" panose="020B0503020204020204" pitchFamily="34" charset="-122"/>
                <a:ea typeface="Microsoft YaHei" panose="020B0503020204020204" pitchFamily="34" charset="-122"/>
              </a:rPr>
              <a:t>Cafarella</a:t>
            </a:r>
            <a:r>
              <a:rPr lang="zh-CN" altLang="en-US" sz="2400" dirty="0">
                <a:latin typeface="Microsoft YaHei" panose="020B0503020204020204" pitchFamily="34" charset="-122"/>
                <a:ea typeface="Microsoft YaHei" panose="020B0503020204020204" pitchFamily="34" charset="-122"/>
              </a:rPr>
              <a:t>开始实施</a:t>
            </a:r>
            <a:r>
              <a:rPr lang="en-US" altLang="zh-CN" sz="2400" dirty="0">
                <a:latin typeface="Microsoft YaHei" panose="020B0503020204020204" pitchFamily="34" charset="-122"/>
                <a:ea typeface="Microsoft YaHei" panose="020B0503020204020204" pitchFamily="34" charset="-122"/>
              </a:rPr>
              <a:t> </a:t>
            </a: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201" y="2790764"/>
            <a:ext cx="2363143" cy="332894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5456" y="2780928"/>
            <a:ext cx="2363143" cy="3338785"/>
          </a:xfrm>
          <a:prstGeom prst="rect">
            <a:avLst/>
          </a:prstGeom>
        </p:spPr>
      </p:pic>
      <p:sp>
        <p:nvSpPr>
          <p:cNvPr id="3" name="文本框 2">
            <a:extLst>
              <a:ext uri="{FF2B5EF4-FFF2-40B4-BE49-F238E27FC236}">
                <a16:creationId xmlns:a16="http://schemas.microsoft.com/office/drawing/2014/main" id="{B118236E-C875-472D-B277-DF397D5D6483}"/>
              </a:ext>
            </a:extLst>
          </p:cNvPr>
          <p:cNvSpPr txBox="1"/>
          <p:nvPr/>
        </p:nvSpPr>
        <p:spPr>
          <a:xfrm>
            <a:off x="2425668" y="2197701"/>
            <a:ext cx="6452857" cy="400110"/>
          </a:xfrm>
          <a:prstGeom prst="rect">
            <a:avLst/>
          </a:prstGeom>
          <a:noFill/>
        </p:spPr>
        <p:txBody>
          <a:bodyPr wrap="none" rtlCol="0">
            <a:spAutoFit/>
          </a:bodyPr>
          <a:lstStyle/>
          <a:p>
            <a:r>
              <a:rPr lang="en-US" altLang="zh-CN" sz="2000" dirty="0">
                <a:latin typeface="Microsoft YaHei" panose="020B0503020204020204" pitchFamily="34" charset="-122"/>
                <a:ea typeface="Microsoft YaHei" panose="020B0503020204020204" pitchFamily="34" charset="-122"/>
              </a:rPr>
              <a:t>Doug Cutting                                      Mike </a:t>
            </a:r>
            <a:r>
              <a:rPr lang="en-US" altLang="zh-CN" sz="2000" dirty="0" err="1">
                <a:latin typeface="Microsoft YaHei" panose="020B0503020204020204" pitchFamily="34" charset="-122"/>
                <a:ea typeface="Microsoft YaHei" panose="020B0503020204020204" pitchFamily="34" charset="-122"/>
              </a:rPr>
              <a:t>Cafarella</a:t>
            </a:r>
            <a:endParaRPr lang="en-US" sz="20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51384" y="105273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en-US" altLang="zh-CN" sz="2400" dirty="0">
                <a:solidFill>
                  <a:prstClr val="black"/>
                </a:solidFill>
                <a:latin typeface="微软雅黑 "/>
                <a:ea typeface="微软雅黑" panose="020B0503020204020204" pitchFamily="34" charset="-122"/>
              </a:rPr>
              <a:t>SSH</a:t>
            </a:r>
            <a:r>
              <a:rPr lang="zh-CN" altLang="en-US" sz="2400" dirty="0">
                <a:solidFill>
                  <a:prstClr val="black"/>
                </a:solidFill>
                <a:latin typeface="微软雅黑 "/>
                <a:ea typeface="微软雅黑" panose="020B0503020204020204" pitchFamily="34" charset="-122"/>
              </a:rPr>
              <a:t>连接</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输入用户名</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的密码</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连接成功后，可在主机中控制虚拟机</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6" name="图片 5">
            <a:extLst>
              <a:ext uri="{FF2B5EF4-FFF2-40B4-BE49-F238E27FC236}">
                <a16:creationId xmlns:a16="http://schemas.microsoft.com/office/drawing/2014/main" id="{59CFF12B-6141-4927-BB57-787F217E18AC}"/>
              </a:ext>
            </a:extLst>
          </p:cNvPr>
          <p:cNvPicPr>
            <a:picLocks noChangeAspect="1"/>
          </p:cNvPicPr>
          <p:nvPr/>
        </p:nvPicPr>
        <p:blipFill rotWithShape="1">
          <a:blip r:embed="rId3">
            <a:extLst>
              <a:ext uri="{28A0092B-C50C-407E-A947-70E740481C1C}">
                <a14:useLocalDpi xmlns:a14="http://schemas.microsoft.com/office/drawing/2010/main" val="0"/>
              </a:ext>
            </a:extLst>
          </a:blip>
          <a:srcRect t="26474"/>
          <a:stretch/>
        </p:blipFill>
        <p:spPr>
          <a:xfrm>
            <a:off x="2958499" y="3048517"/>
            <a:ext cx="7674005" cy="3776570"/>
          </a:xfrm>
          <a:prstGeom prst="rect">
            <a:avLst/>
          </a:prstGeom>
        </p:spPr>
      </p:pic>
    </p:spTree>
    <p:extLst>
      <p:ext uri="{BB962C8B-B14F-4D97-AF65-F5344CB8AC3E}">
        <p14:creationId xmlns:p14="http://schemas.microsoft.com/office/powerpoint/2010/main" val="3768574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98072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en-US" altLang="zh-CN" sz="2400" dirty="0">
                <a:solidFill>
                  <a:prstClr val="black"/>
                </a:solidFill>
                <a:latin typeface="微软雅黑 "/>
                <a:ea typeface="微软雅黑" panose="020B0503020204020204" pitchFamily="34" charset="-122"/>
              </a:rPr>
              <a:t>SFTP</a:t>
            </a:r>
            <a:r>
              <a:rPr lang="zh-CN" altLang="en-US" sz="2400" dirty="0">
                <a:solidFill>
                  <a:prstClr val="black"/>
                </a:solidFill>
                <a:latin typeface="微软雅黑 "/>
                <a:ea typeface="微软雅黑" panose="020B0503020204020204" pitchFamily="34" charset="-122"/>
              </a:rPr>
              <a:t>连接</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打开</a:t>
            </a:r>
            <a:r>
              <a:rPr kumimoji="0" lang="en-US" altLang="zh-CN" sz="2400" b="0" i="0" u="none" strike="noStrike" kern="1200" cap="none" spc="0" normalizeH="0" baseline="0" noProof="0" dirty="0" err="1">
                <a:ln>
                  <a:noFill/>
                </a:ln>
                <a:solidFill>
                  <a:prstClr val="black"/>
                </a:solidFill>
                <a:effectLst/>
                <a:uLnTx/>
                <a:uFillTx/>
                <a:latin typeface="微软雅黑 "/>
                <a:ea typeface="微软雅黑" panose="020B0503020204020204" pitchFamily="34" charset="-122"/>
              </a:rPr>
              <a:t>winSCP</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，文件协议选择</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SFTP</a:t>
            </a:r>
          </a:p>
          <a:p>
            <a:pPr>
              <a:lnSpc>
                <a:spcPct val="150000"/>
              </a:lnSpc>
              <a:buClr>
                <a:srgbClr val="2965AB"/>
              </a:buClr>
              <a:buSzPct val="100000"/>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主机名中输入虚拟机的</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IP</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地址：</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192.168.137.130</a:t>
            </a: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端口号为</a:t>
            </a:r>
            <a:r>
              <a:rPr lang="en-US" altLang="zh-CN" sz="2400" dirty="0">
                <a:solidFill>
                  <a:prstClr val="black"/>
                </a:solidFill>
                <a:latin typeface="微软雅黑 "/>
                <a:ea typeface="微软雅黑" panose="020B0503020204020204" pitchFamily="34" charset="-122"/>
              </a:rPr>
              <a:t>22</a:t>
            </a:r>
            <a:r>
              <a:rPr lang="zh-CN" altLang="en-US" sz="2400" dirty="0">
                <a:solidFill>
                  <a:prstClr val="black"/>
                </a:solidFill>
                <a:latin typeface="微软雅黑 "/>
                <a:ea typeface="微软雅黑" panose="020B0503020204020204" pitchFamily="34" charset="-122"/>
              </a:rPr>
              <a:t>，输入管理员的用户名</a:t>
            </a:r>
            <a:r>
              <a:rPr lang="en-US" altLang="zh-CN" sz="2400" dirty="0">
                <a:solidFill>
                  <a:prstClr val="black"/>
                </a:solidFill>
                <a:latin typeface="微软雅黑 "/>
                <a:ea typeface="微软雅黑" panose="020B0503020204020204" pitchFamily="34" charset="-122"/>
              </a:rPr>
              <a:t>root</a:t>
            </a:r>
            <a:r>
              <a:rPr lang="zh-CN" altLang="en-US" sz="2400" dirty="0">
                <a:solidFill>
                  <a:prstClr val="black"/>
                </a:solidFill>
                <a:latin typeface="微软雅黑 "/>
                <a:ea typeface="微软雅黑" panose="020B0503020204020204" pitchFamily="34" charset="-122"/>
              </a:rPr>
              <a:t>，以及密码：</a:t>
            </a:r>
            <a:r>
              <a:rPr lang="en-US" altLang="zh-CN" sz="2400" dirty="0" err="1">
                <a:solidFill>
                  <a:prstClr val="black"/>
                </a:solidFill>
                <a:latin typeface="微软雅黑 "/>
                <a:ea typeface="微软雅黑" panose="020B0503020204020204" pitchFamily="34" charset="-122"/>
              </a:rPr>
              <a:t>hadoop</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7" name="图片 6">
            <a:extLst>
              <a:ext uri="{FF2B5EF4-FFF2-40B4-BE49-F238E27FC236}">
                <a16:creationId xmlns:a16="http://schemas.microsoft.com/office/drawing/2014/main" id="{1C9AB7FD-679E-47B5-B97A-37BFF0BDE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680" y="3501008"/>
            <a:ext cx="6048672" cy="3245445"/>
          </a:xfrm>
          <a:prstGeom prst="rect">
            <a:avLst/>
          </a:prstGeom>
        </p:spPr>
      </p:pic>
    </p:spTree>
    <p:extLst>
      <p:ext uri="{BB962C8B-B14F-4D97-AF65-F5344CB8AC3E}">
        <p14:creationId xmlns:p14="http://schemas.microsoft.com/office/powerpoint/2010/main" val="2047115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05273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en-US" altLang="zh-CN" sz="2400" dirty="0">
                <a:solidFill>
                  <a:prstClr val="black"/>
                </a:solidFill>
                <a:latin typeface="微软雅黑 "/>
                <a:ea typeface="微软雅黑" panose="020B0503020204020204" pitchFamily="34" charset="-122"/>
              </a:rPr>
              <a:t>SFTP</a:t>
            </a:r>
            <a:r>
              <a:rPr lang="zh-CN" altLang="en-US" sz="2400" dirty="0">
                <a:solidFill>
                  <a:prstClr val="black"/>
                </a:solidFill>
                <a:latin typeface="微软雅黑 "/>
                <a:ea typeface="微软雅黑" panose="020B0503020204020204" pitchFamily="34" charset="-122"/>
              </a:rPr>
              <a:t>连接</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点击“登陆”，即可建立连接，左侧栏显示的是本地文件，右侧栏显示的是虚拟机的文件</a:t>
            </a:r>
            <a:endParaRPr kumimoji="0" 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228600" marR="0" lvl="0" indent="-228600" algn="l" defTabSz="914400" rtl="0" eaLnBrk="1" fontAlgn="auto" latinLnBrk="0" hangingPunct="1">
              <a:lnSpc>
                <a:spcPct val="150000"/>
              </a:lnSpc>
              <a:spcBef>
                <a:spcPts val="1000"/>
              </a:spcBef>
              <a:spcAft>
                <a:spcPts val="0"/>
              </a:spcAft>
              <a:buClr>
                <a:srgbClr val="2965AB"/>
              </a:buClr>
              <a:buSzPct val="100000"/>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818F550A-0794-4540-B3F9-2E48CEE66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461" y="2996952"/>
            <a:ext cx="8133078" cy="3798317"/>
          </a:xfrm>
          <a:prstGeom prst="rect">
            <a:avLst/>
          </a:prstGeom>
        </p:spPr>
      </p:pic>
    </p:spTree>
    <p:extLst>
      <p:ext uri="{BB962C8B-B14F-4D97-AF65-F5344CB8AC3E}">
        <p14:creationId xmlns:p14="http://schemas.microsoft.com/office/powerpoint/2010/main" val="309683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33113"/>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en-US" altLang="zh-CN" sz="2400" dirty="0">
                <a:solidFill>
                  <a:prstClr val="black"/>
                </a:solidFill>
                <a:latin typeface="微软雅黑 "/>
                <a:ea typeface="微软雅黑" panose="020B0503020204020204" pitchFamily="34" charset="-122"/>
              </a:rPr>
              <a:t>SFTP</a:t>
            </a:r>
            <a:r>
              <a:rPr lang="zh-CN" altLang="en-US" sz="2400" dirty="0">
                <a:solidFill>
                  <a:prstClr val="black"/>
                </a:solidFill>
                <a:latin typeface="微软雅黑 "/>
                <a:ea typeface="微软雅黑" panose="020B0503020204020204" pitchFamily="34" charset="-122"/>
              </a:rPr>
              <a:t>连接</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将本地储存的</a:t>
            </a:r>
            <a:r>
              <a:rPr lang="en-US" altLang="zh-CN" sz="2400" dirty="0">
                <a:solidFill>
                  <a:prstClr val="black"/>
                </a:solidFill>
                <a:latin typeface="微软雅黑 "/>
                <a:ea typeface="微软雅黑" panose="020B0503020204020204" pitchFamily="34" charset="-122"/>
              </a:rPr>
              <a:t>JDK</a:t>
            </a: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安装包拖拽到右侧栏文件夹</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usr</a:t>
            </a:r>
            <a:r>
              <a:rPr lang="en-US" altLang="zh-CN" sz="2400" dirty="0">
                <a:solidFill>
                  <a:prstClr val="black"/>
                </a:solidFill>
                <a:latin typeface="微软雅黑 "/>
                <a:ea typeface="微软雅黑" panose="020B0503020204020204" pitchFamily="34" charset="-122"/>
              </a:rPr>
              <a:t>/local</a:t>
            </a:r>
            <a:r>
              <a:rPr lang="zh-CN" altLang="en-US" sz="2400" dirty="0">
                <a:solidFill>
                  <a:prstClr val="black"/>
                </a:solidFill>
                <a:latin typeface="微软雅黑 "/>
                <a:ea typeface="微软雅黑" panose="020B0503020204020204" pitchFamily="34" charset="-122"/>
              </a:rPr>
              <a:t>中</a:t>
            </a: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3DA52407-5C7C-4868-9BD1-A7BC4277E156}"/>
              </a:ext>
            </a:extLst>
          </p:cNvPr>
          <p:cNvPicPr>
            <a:picLocks noChangeAspect="1"/>
          </p:cNvPicPr>
          <p:nvPr/>
        </p:nvPicPr>
        <p:blipFill rotWithShape="1">
          <a:blip r:embed="rId3">
            <a:extLst>
              <a:ext uri="{28A0092B-C50C-407E-A947-70E740481C1C}">
                <a14:useLocalDpi xmlns:a14="http://schemas.microsoft.com/office/drawing/2010/main" val="0"/>
              </a:ext>
            </a:extLst>
          </a:blip>
          <a:srcRect l="1040" r="1452" b="6635"/>
          <a:stretch/>
        </p:blipFill>
        <p:spPr>
          <a:xfrm>
            <a:off x="2567608" y="2437533"/>
            <a:ext cx="7200800" cy="4225751"/>
          </a:xfrm>
          <a:prstGeom prst="rect">
            <a:avLst/>
          </a:prstGeom>
        </p:spPr>
      </p:pic>
      <p:sp>
        <p:nvSpPr>
          <p:cNvPr id="12" name="矩形 11">
            <a:extLst>
              <a:ext uri="{FF2B5EF4-FFF2-40B4-BE49-F238E27FC236}">
                <a16:creationId xmlns:a16="http://schemas.microsoft.com/office/drawing/2014/main" id="{BE2C4F9B-E1D1-4FB9-B4D3-EBD998051055}"/>
              </a:ext>
            </a:extLst>
          </p:cNvPr>
          <p:cNvSpPr/>
          <p:nvPr/>
        </p:nvSpPr>
        <p:spPr>
          <a:xfrm>
            <a:off x="6234662" y="5215982"/>
            <a:ext cx="3389730" cy="31789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2F5B94D1-CF6D-400F-A1F4-503719E88A8B}"/>
              </a:ext>
            </a:extLst>
          </p:cNvPr>
          <p:cNvSpPr/>
          <p:nvPr/>
        </p:nvSpPr>
        <p:spPr>
          <a:xfrm flipV="1">
            <a:off x="6192633" y="3089741"/>
            <a:ext cx="911480" cy="2672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926143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建立主节点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34548" y="1101496"/>
            <a:ext cx="11466107" cy="2687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en-US" altLang="zh-CN" sz="2400" dirty="0">
                <a:solidFill>
                  <a:prstClr val="black"/>
                </a:solidFill>
                <a:latin typeface="微软雅黑 "/>
                <a:ea typeface="微软雅黑" panose="020B0503020204020204" pitchFamily="34" charset="-122"/>
              </a:rPr>
              <a:t>SFTP</a:t>
            </a:r>
            <a:r>
              <a:rPr lang="zh-CN" altLang="en-US" sz="2400" dirty="0">
                <a:solidFill>
                  <a:prstClr val="black"/>
                </a:solidFill>
                <a:latin typeface="微软雅黑 "/>
                <a:ea typeface="微软雅黑" panose="020B0503020204020204" pitchFamily="34" charset="-122"/>
              </a:rPr>
              <a:t>连接</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在虚拟机中打开文件夹</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usr</a:t>
            </a:r>
            <a:r>
              <a:rPr lang="en-US" altLang="zh-CN" sz="2400" dirty="0">
                <a:solidFill>
                  <a:prstClr val="black"/>
                </a:solidFill>
                <a:latin typeface="微软雅黑 "/>
                <a:ea typeface="微软雅黑" panose="020B0503020204020204" pitchFamily="34" charset="-122"/>
              </a:rPr>
              <a:t>/local</a:t>
            </a:r>
            <a:r>
              <a:rPr lang="zh-CN" altLang="en-US" sz="2400" dirty="0">
                <a:solidFill>
                  <a:prstClr val="black"/>
                </a:solidFill>
                <a:latin typeface="微软雅黑 "/>
                <a:ea typeface="微软雅黑" panose="020B0503020204020204" pitchFamily="34" charset="-122"/>
              </a:rPr>
              <a:t>，可以找到我们上传的</a:t>
            </a:r>
            <a:r>
              <a:rPr lang="en-US" altLang="zh-CN" sz="2400" dirty="0">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和</a:t>
            </a:r>
            <a:r>
              <a:rPr lang="en-US" altLang="zh-CN" sz="2400" dirty="0">
                <a:solidFill>
                  <a:prstClr val="black"/>
                </a:solidFill>
                <a:latin typeface="微软雅黑 "/>
                <a:ea typeface="微软雅黑" panose="020B0503020204020204" pitchFamily="34" charset="-122"/>
              </a:rPr>
              <a:t>JDK</a:t>
            </a:r>
            <a:r>
              <a:rPr lang="zh-CN" altLang="en-US" sz="2400" dirty="0">
                <a:solidFill>
                  <a:prstClr val="black"/>
                </a:solidFill>
                <a:latin typeface="微软雅黑 "/>
                <a:ea typeface="微软雅黑" panose="020B0503020204020204" pitchFamily="34" charset="-122"/>
              </a:rPr>
              <a:t>安装包</a:t>
            </a: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6" name="图片 5">
            <a:extLst>
              <a:ext uri="{FF2B5EF4-FFF2-40B4-BE49-F238E27FC236}">
                <a16:creationId xmlns:a16="http://schemas.microsoft.com/office/drawing/2014/main" id="{65D50986-E302-4D35-8E07-56D17C0E9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2" y="2625480"/>
            <a:ext cx="6957663" cy="3863675"/>
          </a:xfrm>
          <a:prstGeom prst="rect">
            <a:avLst/>
          </a:prstGeom>
        </p:spPr>
      </p:pic>
      <p:sp>
        <p:nvSpPr>
          <p:cNvPr id="9" name="矩形 8">
            <a:extLst>
              <a:ext uri="{FF2B5EF4-FFF2-40B4-BE49-F238E27FC236}">
                <a16:creationId xmlns:a16="http://schemas.microsoft.com/office/drawing/2014/main" id="{B0F82439-ED51-4EE0-8771-62A36BF6795F}"/>
              </a:ext>
            </a:extLst>
          </p:cNvPr>
          <p:cNvSpPr/>
          <p:nvPr/>
        </p:nvSpPr>
        <p:spPr>
          <a:xfrm>
            <a:off x="2855640" y="4239088"/>
            <a:ext cx="2318470" cy="6840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444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solidFill>
                  <a:srgbClr val="2965AB"/>
                </a:solidFill>
                <a:latin typeface="微软雅黑" panose="020B0503020204020204" pitchFamily="34" charset="-122"/>
                <a:ea typeface="微软雅黑" panose="020B0503020204020204" pitchFamily="34" charset="-122"/>
              </a:rPr>
              <a:t>本节内容</a:t>
            </a:r>
          </a:p>
        </p:txBody>
      </p:sp>
      <p:sp>
        <p:nvSpPr>
          <p:cNvPr id="3" name="Rectangle 3"/>
          <p:cNvSpPr txBox="1">
            <a:spLocks noChangeArrowheads="1"/>
          </p:cNvSpPr>
          <p:nvPr/>
        </p:nvSpPr>
        <p:spPr>
          <a:xfrm>
            <a:off x="479376" y="1340768"/>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准备工作</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新建虚拟机</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建立主节点</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r>
              <a:rPr lang="zh-CN" altLang="en-US" sz="2400" dirty="0">
                <a:latin typeface="微软雅黑 "/>
                <a:ea typeface="微软雅黑" panose="020B0503020204020204" pitchFamily="34" charset="-122"/>
              </a:rPr>
              <a:t>建立从节点</a:t>
            </a:r>
            <a:endParaRPr lang="en-US" altLang="zh-CN" sz="2400" dirty="0">
              <a:latin typeface="微软雅黑 "/>
              <a:ea typeface="微软雅黑" panose="020B0503020204020204" pitchFamily="34" charset="-122"/>
            </a:endParaRP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安装</a:t>
            </a:r>
            <a:r>
              <a:rPr lang="en-US" altLang="zh-CN" sz="2400" dirty="0">
                <a:solidFill>
                  <a:schemeClr val="accent3"/>
                </a:solidFill>
                <a:latin typeface="微软雅黑 "/>
                <a:ea typeface="微软雅黑" panose="020B0503020204020204" pitchFamily="34" charset="-122"/>
              </a:rPr>
              <a:t>Hadoop</a:t>
            </a:r>
          </a:p>
          <a:p>
            <a:pPr>
              <a:lnSpc>
                <a:spcPct val="150000"/>
              </a:lnSpc>
              <a:buClr>
                <a:srgbClr val="2965AB"/>
              </a:buClr>
              <a:buSzPct val="100000"/>
            </a:pPr>
            <a:r>
              <a:rPr lang="zh-CN" altLang="en-US" sz="2400" dirty="0">
                <a:solidFill>
                  <a:schemeClr val="accent3"/>
                </a:solidFill>
                <a:latin typeface="微软雅黑 "/>
                <a:ea typeface="微软雅黑" panose="020B0503020204020204" pitchFamily="34" charset="-122"/>
              </a:rPr>
              <a:t>建立分布式集群</a:t>
            </a:r>
            <a:endParaRPr lang="en-US" altLang="zh-CN" sz="2400" dirty="0">
              <a:solidFill>
                <a:schemeClr val="accent3"/>
              </a:solidFill>
              <a:latin typeface="微软雅黑 "/>
              <a:ea typeface="微软雅黑" panose="020B0503020204020204" pitchFamily="34" charset="-122"/>
            </a:endParaRPr>
          </a:p>
          <a:p>
            <a:pPr>
              <a:lnSpc>
                <a:spcPct val="150000"/>
              </a:lnSpc>
              <a:buClr>
                <a:srgbClr val="2965AB"/>
              </a:buClr>
              <a:buSzPct val="100000"/>
            </a:pPr>
            <a:endParaRPr lang="en-US" altLang="zh-CN" sz="2400" dirty="0">
              <a:latin typeface="微软雅黑 "/>
              <a:ea typeface="微软雅黑" panose="020B0503020204020204" pitchFamily="34" charset="-122"/>
            </a:endParaRPr>
          </a:p>
          <a:p>
            <a:pPr marL="0" indent="0">
              <a:lnSpc>
                <a:spcPct val="150000"/>
              </a:lnSpc>
              <a:buClr>
                <a:srgbClr val="2965AB"/>
              </a:buClr>
              <a:buSzPct val="50000"/>
              <a:buNone/>
            </a:pPr>
            <a:endParaRPr lang="en-US" sz="2400" dirty="0">
              <a:latin typeface="微软雅黑 "/>
            </a:endParaRPr>
          </a:p>
          <a:p>
            <a:pPr>
              <a:lnSpc>
                <a:spcPct val="150000"/>
              </a:lnSpc>
              <a:buClr>
                <a:srgbClr val="2965AB"/>
              </a:buClr>
              <a:buSzPct val="100000"/>
            </a:pPr>
            <a:endParaRPr lang="en-US" altLang="zh-CN" sz="2400" dirty="0">
              <a:solidFill>
                <a:srgbClr val="2965AB"/>
              </a:solidFill>
              <a:latin typeface="微软雅黑 "/>
              <a:ea typeface="微软雅黑" panose="020B0503020204020204" pitchFamily="34" charset="-122"/>
            </a:endParaRPr>
          </a:p>
        </p:txBody>
      </p:sp>
    </p:spTree>
    <p:extLst>
      <p:ext uri="{BB962C8B-B14F-4D97-AF65-F5344CB8AC3E}">
        <p14:creationId xmlns:p14="http://schemas.microsoft.com/office/powerpoint/2010/main" val="41827593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05486" y="1056242"/>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65AB"/>
              </a:buClr>
              <a:buSzPct val="50000"/>
              <a:buFont typeface="Arial" panose="020B0604020202020204" pitchFamily="34" charset="0"/>
              <a:buNone/>
              <a:tabLst/>
              <a:defRPr/>
            </a:pPr>
            <a:r>
              <a:rPr lang="zh-CN" altLang="en-US" sz="2400" dirty="0">
                <a:solidFill>
                  <a:prstClr val="black"/>
                </a:solidFill>
                <a:latin typeface="微软雅黑 "/>
                <a:ea typeface="微软雅黑" panose="020B0503020204020204" pitchFamily="34" charset="-122"/>
              </a:rPr>
              <a:t>建立从节点</a:t>
            </a:r>
            <a:r>
              <a:rPr lang="en-US" altLang="zh-CN" sz="2400" dirty="0">
                <a:solidFill>
                  <a:prstClr val="black"/>
                </a:solidFill>
                <a:latin typeface="微软雅黑 "/>
                <a:ea typeface="微软雅黑" panose="020B0503020204020204" pitchFamily="34" charset="-122"/>
              </a:rPr>
              <a:t>datanode1</a:t>
            </a: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在</a:t>
            </a:r>
            <a:r>
              <a:rPr lang="en-US" altLang="zh-CN" sz="2400" dirty="0" err="1">
                <a:solidFill>
                  <a:prstClr val="black"/>
                </a:solidFill>
                <a:latin typeface="微软雅黑 "/>
                <a:ea typeface="微软雅黑" panose="020B0503020204020204" pitchFamily="34" charset="-122"/>
              </a:rPr>
              <a:t>Vmware</a:t>
            </a:r>
            <a:r>
              <a:rPr lang="en-US" altLang="zh-CN" sz="2400" dirty="0">
                <a:solidFill>
                  <a:prstClr val="black"/>
                </a:solidFill>
                <a:latin typeface="微软雅黑 "/>
                <a:ea typeface="微软雅黑" panose="020B0503020204020204" pitchFamily="34" charset="-122"/>
              </a:rPr>
              <a:t> Workstation</a:t>
            </a:r>
            <a:r>
              <a:rPr lang="zh-CN" altLang="en-US" sz="2400" dirty="0">
                <a:solidFill>
                  <a:prstClr val="black"/>
                </a:solidFill>
                <a:latin typeface="微软雅黑 "/>
                <a:ea typeface="微软雅黑" panose="020B0503020204020204" pitchFamily="34" charset="-122"/>
              </a:rPr>
              <a:t>中，选择左上角文件</a:t>
            </a:r>
            <a:r>
              <a:rPr lang="en-US" altLang="zh-CN" sz="2400" dirty="0">
                <a:solidFill>
                  <a:prstClr val="black"/>
                </a:solidFill>
                <a:latin typeface="微软雅黑 "/>
                <a:ea typeface="微软雅黑" panose="020B0503020204020204" pitchFamily="34" charset="-122"/>
              </a:rPr>
              <a:t>——</a:t>
            </a:r>
            <a:r>
              <a:rPr lang="zh-CN" altLang="en-US" sz="2400" dirty="0">
                <a:solidFill>
                  <a:prstClr val="black"/>
                </a:solidFill>
                <a:latin typeface="微软雅黑 "/>
                <a:ea typeface="微软雅黑" panose="020B0503020204020204" pitchFamily="34" charset="-122"/>
              </a:rPr>
              <a:t>新建虚拟机</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与建立主节点的步骤相同，但注意虚拟机名称应为</a:t>
            </a:r>
            <a:r>
              <a:rPr lang="en-US" altLang="zh-CN" sz="2400" dirty="0">
                <a:solidFill>
                  <a:prstClr val="black"/>
                </a:solidFill>
                <a:latin typeface="微软雅黑 "/>
                <a:ea typeface="微软雅黑" panose="020B0503020204020204" pitchFamily="34" charset="-122"/>
              </a:rPr>
              <a:t>datanode1</a:t>
            </a: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9" name="图片 8">
            <a:extLst>
              <a:ext uri="{FF2B5EF4-FFF2-40B4-BE49-F238E27FC236}">
                <a16:creationId xmlns:a16="http://schemas.microsoft.com/office/drawing/2014/main" id="{836081FB-DC87-4428-9653-042C53BD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744" y="3104156"/>
            <a:ext cx="4464496" cy="3595793"/>
          </a:xfrm>
          <a:prstGeom prst="rect">
            <a:avLst/>
          </a:prstGeom>
        </p:spPr>
      </p:pic>
      <p:sp>
        <p:nvSpPr>
          <p:cNvPr id="10" name="矩形 9">
            <a:extLst>
              <a:ext uri="{FF2B5EF4-FFF2-40B4-BE49-F238E27FC236}">
                <a16:creationId xmlns:a16="http://schemas.microsoft.com/office/drawing/2014/main" id="{C17D87B0-B28E-42FE-81F9-AEC89641A026}"/>
              </a:ext>
            </a:extLst>
          </p:cNvPr>
          <p:cNvSpPr/>
          <p:nvPr/>
        </p:nvSpPr>
        <p:spPr>
          <a:xfrm>
            <a:off x="3835325" y="3864554"/>
            <a:ext cx="1324572" cy="500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3443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datanode1</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623392" y="1124744"/>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网络设置</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地址为</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的</a:t>
            </a:r>
            <a:r>
              <a:rPr lang="en-US" altLang="zh-CN" sz="2400" dirty="0">
                <a:solidFill>
                  <a:prstClr val="black"/>
                </a:solidFill>
                <a:latin typeface="微软雅黑 "/>
                <a:ea typeface="微软雅黑" panose="020B0503020204020204" pitchFamily="34" charset="-122"/>
              </a:rPr>
              <a:t>IP</a:t>
            </a:r>
            <a:r>
              <a:rPr lang="zh-CN" altLang="en-US" sz="2400" dirty="0">
                <a:solidFill>
                  <a:prstClr val="black"/>
                </a:solidFill>
                <a:latin typeface="微软雅黑 "/>
                <a:ea typeface="微软雅黑" panose="020B0503020204020204" pitchFamily="34" charset="-122"/>
              </a:rPr>
              <a:t>地址：</a:t>
            </a:r>
            <a:r>
              <a:rPr lang="en-US" altLang="zh-CN" sz="2400" dirty="0">
                <a:solidFill>
                  <a:prstClr val="black"/>
                </a:solidFill>
                <a:latin typeface="微软雅黑 "/>
                <a:ea typeface="微软雅黑" panose="020B0503020204020204" pitchFamily="34" charset="-122"/>
              </a:rPr>
              <a:t>192.168.137.131</a:t>
            </a: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469CF2E5-2DD3-4EED-95FC-E1832F285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421" y="2768147"/>
            <a:ext cx="3673158" cy="3269263"/>
          </a:xfrm>
          <a:prstGeom prst="rect">
            <a:avLst/>
          </a:prstGeom>
        </p:spPr>
      </p:pic>
    </p:spTree>
    <p:extLst>
      <p:ext uri="{BB962C8B-B14F-4D97-AF65-F5344CB8AC3E}">
        <p14:creationId xmlns:p14="http://schemas.microsoft.com/office/powerpoint/2010/main" val="6023176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datanode1</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24744"/>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以</a:t>
            </a:r>
            <a:r>
              <a:rPr lang="en-US" altLang="zh-CN" sz="2400" dirty="0">
                <a:solidFill>
                  <a:prstClr val="black"/>
                </a:solidFill>
                <a:latin typeface="微软雅黑 "/>
                <a:ea typeface="微软雅黑" panose="020B0503020204020204" pitchFamily="34" charset="-122"/>
              </a:rPr>
              <a:t>root</a:t>
            </a:r>
            <a:r>
              <a:rPr lang="zh-CN" altLang="en-US" sz="2400" dirty="0">
                <a:solidFill>
                  <a:prstClr val="black"/>
                </a:solidFill>
                <a:latin typeface="微软雅黑 "/>
                <a:ea typeface="微软雅黑" panose="020B0503020204020204" pitchFamily="34" charset="-122"/>
              </a:rPr>
              <a:t>用户登录</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，更改</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的主机名</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将</a:t>
            </a:r>
            <a:r>
              <a:rPr lang="en-US" altLang="zh-CN" sz="2400" dirty="0">
                <a:solidFill>
                  <a:prstClr val="black"/>
                </a:solidFill>
                <a:latin typeface="微软雅黑 "/>
                <a:ea typeface="微软雅黑" panose="020B0503020204020204" pitchFamily="34" charset="-122"/>
              </a:rPr>
              <a:t>localhost</a:t>
            </a:r>
            <a:r>
              <a:rPr lang="zh-CN" altLang="en-US" sz="2400" dirty="0">
                <a:solidFill>
                  <a:prstClr val="black"/>
                </a:solidFill>
                <a:latin typeface="微软雅黑 "/>
                <a:ea typeface="微软雅黑" panose="020B0503020204020204" pitchFamily="34" charset="-122"/>
              </a:rPr>
              <a:t>改为</a:t>
            </a:r>
            <a:r>
              <a:rPr lang="en-US" altLang="zh-CN" sz="2400" dirty="0">
                <a:solidFill>
                  <a:prstClr val="black"/>
                </a:solidFill>
                <a:latin typeface="微软雅黑 "/>
                <a:ea typeface="微软雅黑" panose="020B0503020204020204" pitchFamily="34" charset="-122"/>
              </a:rPr>
              <a:t>datanode1</a:t>
            </a:r>
          </a:p>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Esc</a:t>
            </a:r>
            <a:r>
              <a:rPr lang="zh-CN" altLang="en-US" sz="2400" dirty="0">
                <a:solidFill>
                  <a:prstClr val="black"/>
                </a:solidFill>
                <a:latin typeface="微软雅黑 "/>
                <a:ea typeface="微软雅黑" panose="020B0503020204020204" pitchFamily="34" charset="-122"/>
              </a:rPr>
              <a:t>退出编辑并保存返回</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D12E5967-571F-468D-A170-06D06B7B0953}"/>
              </a:ext>
            </a:extLst>
          </p:cNvPr>
          <p:cNvSpPr/>
          <p:nvPr/>
        </p:nvSpPr>
        <p:spPr>
          <a:xfrm>
            <a:off x="839416" y="2316671"/>
            <a:ext cx="6096000" cy="1015663"/>
          </a:xfrm>
          <a:prstGeom prst="rect">
            <a:avLst/>
          </a:prstGeom>
        </p:spPr>
        <p:txBody>
          <a:bodyPr>
            <a:spAutoFit/>
          </a:bodyPr>
          <a:lstStyle/>
          <a:p>
            <a:r>
              <a:rPr lang="en-US" sz="2000" dirty="0">
                <a:solidFill>
                  <a:srgbClr val="8F5902"/>
                </a:solidFill>
                <a:latin typeface="Monaco"/>
              </a:rPr>
              <a:t>[</a:t>
            </a:r>
            <a:r>
              <a:rPr lang="en-US" sz="2000" dirty="0" err="1">
                <a:solidFill>
                  <a:srgbClr val="000000"/>
                </a:solidFill>
                <a:latin typeface="Monaco"/>
              </a:rPr>
              <a:t>hadoop@</a:t>
            </a:r>
            <a:r>
              <a:rPr lang="en-US" altLang="zh-CN" sz="2000" dirty="0" err="1">
                <a:solidFill>
                  <a:srgbClr val="000000"/>
                </a:solidFill>
                <a:latin typeface="Monaco"/>
              </a:rPr>
              <a:t>localhost</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su</a:t>
            </a:r>
            <a:r>
              <a:rPr lang="zh-CN" altLang="en-US" sz="2000" dirty="0">
                <a:solidFill>
                  <a:srgbClr val="000000"/>
                </a:solidFill>
                <a:latin typeface="Monaco"/>
              </a:rPr>
              <a:t>：</a:t>
            </a:r>
            <a:endParaRPr lang="en-US" altLang="zh-CN" sz="2000" dirty="0">
              <a:solidFill>
                <a:srgbClr val="000000"/>
              </a:solidFill>
              <a:latin typeface="Monaco"/>
            </a:endParaRPr>
          </a:p>
          <a:p>
            <a:r>
              <a:rPr lang="en-US" altLang="zh-CN" sz="2000" dirty="0">
                <a:solidFill>
                  <a:srgbClr val="000000"/>
                </a:solidFill>
                <a:latin typeface="Monaco"/>
              </a:rPr>
              <a:t>Password</a:t>
            </a:r>
            <a:r>
              <a:rPr lang="zh-CN" altLang="en-US" sz="2000" dirty="0">
                <a:solidFill>
                  <a:srgbClr val="000000"/>
                </a:solidFill>
                <a:latin typeface="Monaco"/>
              </a:rPr>
              <a:t>：</a:t>
            </a:r>
            <a:endParaRPr lang="en-US" altLang="zh-CN" sz="2000" dirty="0">
              <a:solidFill>
                <a:srgbClr val="000000"/>
              </a:solidFill>
              <a:latin typeface="Monaco"/>
            </a:endParaRPr>
          </a:p>
          <a:p>
            <a:r>
              <a:rPr lang="en-US" sz="2000" dirty="0">
                <a:solidFill>
                  <a:srgbClr val="8F5902"/>
                </a:solidFill>
                <a:latin typeface="Monaco"/>
              </a:rPr>
              <a:t>[</a:t>
            </a:r>
            <a:r>
              <a:rPr lang="en-US" sz="2000" dirty="0" err="1">
                <a:solidFill>
                  <a:srgbClr val="000000"/>
                </a:solidFill>
                <a:latin typeface="Monaco"/>
              </a:rPr>
              <a:t>root@</a:t>
            </a:r>
            <a:r>
              <a:rPr lang="en-US" altLang="zh-CN" sz="2000" dirty="0" err="1">
                <a:solidFill>
                  <a:srgbClr val="000000"/>
                </a:solidFill>
                <a:latin typeface="Monaco"/>
              </a:rPr>
              <a:t>localhost</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vi  </a:t>
            </a:r>
            <a:r>
              <a:rPr lang="en-US" altLang="zh-CN" sz="2000" dirty="0">
                <a:solidFill>
                  <a:srgbClr val="000000"/>
                </a:solidFill>
                <a:latin typeface="Monaco"/>
              </a:rPr>
              <a:t>/</a:t>
            </a:r>
            <a:r>
              <a:rPr lang="en-US" altLang="zh-CN" sz="2000" dirty="0" err="1">
                <a:solidFill>
                  <a:srgbClr val="000000"/>
                </a:solidFill>
                <a:latin typeface="Monaco"/>
              </a:rPr>
              <a:t>etc</a:t>
            </a:r>
            <a:r>
              <a:rPr lang="en-US" altLang="zh-CN" sz="2000" dirty="0">
                <a:solidFill>
                  <a:srgbClr val="000000"/>
                </a:solidFill>
                <a:latin typeface="Monaco"/>
              </a:rPr>
              <a:t>/</a:t>
            </a:r>
            <a:r>
              <a:rPr lang="en-US" altLang="zh-CN" sz="2000" dirty="0" err="1">
                <a:solidFill>
                  <a:srgbClr val="000000"/>
                </a:solidFill>
                <a:latin typeface="Monaco"/>
              </a:rPr>
              <a:t>sysconfig</a:t>
            </a:r>
            <a:r>
              <a:rPr lang="en-US" altLang="zh-CN" sz="2000" dirty="0">
                <a:solidFill>
                  <a:srgbClr val="000000"/>
                </a:solidFill>
                <a:latin typeface="Monaco"/>
              </a:rPr>
              <a:t>/network</a:t>
            </a:r>
            <a:endParaRPr lang="en-US" sz="2000" dirty="0">
              <a:solidFill>
                <a:srgbClr val="000000"/>
              </a:solidFill>
              <a:latin typeface="Monaco"/>
            </a:endParaRPr>
          </a:p>
        </p:txBody>
      </p:sp>
      <p:sp>
        <p:nvSpPr>
          <p:cNvPr id="9" name="矩形 8">
            <a:extLst>
              <a:ext uri="{FF2B5EF4-FFF2-40B4-BE49-F238E27FC236}">
                <a16:creationId xmlns:a16="http://schemas.microsoft.com/office/drawing/2014/main" id="{1D04FF46-5E9B-420C-9B05-ECBF5F34A39D}"/>
              </a:ext>
            </a:extLst>
          </p:cNvPr>
          <p:cNvSpPr/>
          <p:nvPr/>
        </p:nvSpPr>
        <p:spPr>
          <a:xfrm>
            <a:off x="5807968" y="1916831"/>
            <a:ext cx="1728192" cy="36004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EE82CDD1-0144-4A36-ADD6-3D7166737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484" y="2204864"/>
            <a:ext cx="2492200" cy="1576069"/>
          </a:xfrm>
          <a:prstGeom prst="rect">
            <a:avLst/>
          </a:prstGeom>
        </p:spPr>
      </p:pic>
    </p:spTree>
    <p:extLst>
      <p:ext uri="{BB962C8B-B14F-4D97-AF65-F5344CB8AC3E}">
        <p14:creationId xmlns:p14="http://schemas.microsoft.com/office/powerpoint/2010/main" val="22639820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datanode1</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623392" y="1196752"/>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用管理员身份关闭虚拟机</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的防火墙</a:t>
            </a:r>
            <a:endParaRPr lang="en-US" altLang="zh-CN" sz="2400" dirty="0">
              <a:solidFill>
                <a:prstClr val="black"/>
              </a:solidFill>
              <a:latin typeface="微软雅黑 "/>
              <a:ea typeface="微软雅黑" panose="020B0503020204020204" pitchFamily="34" charset="-122"/>
            </a:endParaRPr>
          </a:p>
        </p:txBody>
      </p:sp>
      <p:sp>
        <p:nvSpPr>
          <p:cNvPr id="5" name="矩形 4">
            <a:extLst>
              <a:ext uri="{FF2B5EF4-FFF2-40B4-BE49-F238E27FC236}">
                <a16:creationId xmlns:a16="http://schemas.microsoft.com/office/drawing/2014/main" id="{E8B1B35C-A40E-48F3-B836-235D3851472D}"/>
              </a:ext>
            </a:extLst>
          </p:cNvPr>
          <p:cNvSpPr/>
          <p:nvPr/>
        </p:nvSpPr>
        <p:spPr>
          <a:xfrm>
            <a:off x="1991544" y="2636912"/>
            <a:ext cx="7776864" cy="2554545"/>
          </a:xfrm>
          <a:prstGeom prst="rect">
            <a:avLst/>
          </a:prstGeom>
        </p:spPr>
        <p:txBody>
          <a:bodyPr wrap="square">
            <a:spAutoFit/>
          </a:bodyPr>
          <a:lstStyle/>
          <a:p>
            <a:r>
              <a:rPr lang="en-US" sz="2000" dirty="0">
                <a:latin typeface="Monaco"/>
              </a:rPr>
              <a:t>[hadoop@</a:t>
            </a:r>
            <a:r>
              <a:rPr lang="en-US" altLang="zh-CN" sz="2000" dirty="0">
                <a:latin typeface="Monaco"/>
              </a:rPr>
              <a:t>datanode1</a:t>
            </a:r>
            <a:r>
              <a:rPr lang="en-US" sz="2000" dirty="0">
                <a:latin typeface="Monaco"/>
              </a:rPr>
              <a:t> ~]$ </a:t>
            </a:r>
            <a:r>
              <a:rPr lang="en-US" sz="2000" dirty="0" err="1">
                <a:latin typeface="Monaco"/>
              </a:rPr>
              <a:t>su</a:t>
            </a:r>
            <a:endParaRPr lang="en-US" sz="2000" dirty="0">
              <a:latin typeface="Monaco"/>
            </a:endParaRPr>
          </a:p>
          <a:p>
            <a:r>
              <a:rPr lang="en-US" altLang="zh-CN" sz="2000" dirty="0">
                <a:latin typeface="Monaco"/>
              </a:rPr>
              <a:t>Password</a:t>
            </a:r>
            <a:r>
              <a:rPr lang="zh-CN" altLang="en-US" sz="2000" dirty="0">
                <a:latin typeface="Monaco"/>
              </a:rPr>
              <a:t> ：</a:t>
            </a:r>
            <a:endParaRPr lang="en-US" altLang="zh-CN" sz="2000" dirty="0">
              <a:latin typeface="Monaco"/>
            </a:endParaRPr>
          </a:p>
          <a:p>
            <a:r>
              <a:rPr lang="en-US" sz="2000" dirty="0">
                <a:latin typeface="Monaco"/>
              </a:rPr>
              <a:t>[root@</a:t>
            </a:r>
            <a:r>
              <a:rPr lang="en-US" altLang="zh-CN" sz="2000" dirty="0">
                <a:latin typeface="Monaco"/>
              </a:rPr>
              <a:t>datanode1</a:t>
            </a:r>
            <a:r>
              <a:rPr lang="en-US" sz="2000" dirty="0">
                <a:latin typeface="Monaco"/>
              </a:rPr>
              <a:t> </a:t>
            </a:r>
            <a:r>
              <a:rPr lang="en-US" sz="2000" dirty="0" err="1">
                <a:latin typeface="Monaco"/>
              </a:rPr>
              <a:t>hadoop</a:t>
            </a:r>
            <a:r>
              <a:rPr lang="en-US" sz="2000" dirty="0">
                <a:latin typeface="Monaco"/>
              </a:rPr>
              <a:t>]# service iptables stop</a:t>
            </a:r>
          </a:p>
          <a:p>
            <a:r>
              <a:rPr lang="en-US" sz="2000" dirty="0">
                <a:latin typeface="Monaco"/>
              </a:rPr>
              <a:t>iptables: Setting chains to policy ACCEPT: filter          [  OK  ]</a:t>
            </a:r>
          </a:p>
          <a:p>
            <a:r>
              <a:rPr lang="en-US" sz="2000" dirty="0">
                <a:latin typeface="Monaco"/>
              </a:rPr>
              <a:t>iptables: Flushing firewall rules:                                    [  OK  ]</a:t>
            </a:r>
          </a:p>
          <a:p>
            <a:r>
              <a:rPr lang="en-US" sz="2000" dirty="0">
                <a:latin typeface="Monaco"/>
              </a:rPr>
              <a:t>iptables: Unloading modules:                                        [  OK  ] [root@</a:t>
            </a:r>
            <a:r>
              <a:rPr lang="en-US" altLang="zh-CN" sz="2000" dirty="0">
                <a:latin typeface="Monaco"/>
              </a:rPr>
              <a:t>datanode1</a:t>
            </a:r>
            <a:r>
              <a:rPr lang="en-US" sz="2000" dirty="0">
                <a:latin typeface="Monaco"/>
              </a:rPr>
              <a:t> </a:t>
            </a:r>
            <a:r>
              <a:rPr lang="en-US" sz="2000" dirty="0" err="1">
                <a:latin typeface="Monaco"/>
              </a:rPr>
              <a:t>hadoop</a:t>
            </a:r>
            <a:r>
              <a:rPr lang="en-US" sz="2000" dirty="0">
                <a:latin typeface="Monaco"/>
              </a:rPr>
              <a:t>]# service iptables status</a:t>
            </a:r>
          </a:p>
          <a:p>
            <a:r>
              <a:rPr lang="en-US" sz="2000" dirty="0">
                <a:latin typeface="Monaco"/>
              </a:rPr>
              <a:t>iptables: Firewall is not running.</a:t>
            </a:r>
          </a:p>
        </p:txBody>
      </p:sp>
    </p:spTree>
    <p:extLst>
      <p:ext uri="{BB962C8B-B14F-4D97-AF65-F5344CB8AC3E}">
        <p14:creationId xmlns:p14="http://schemas.microsoft.com/office/powerpoint/2010/main" val="2964393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的发展历程</a:t>
            </a:r>
          </a:p>
        </p:txBody>
      </p:sp>
      <p:sp>
        <p:nvSpPr>
          <p:cNvPr id="5" name="文本框 4"/>
          <p:cNvSpPr txBox="1"/>
          <p:nvPr/>
        </p:nvSpPr>
        <p:spPr>
          <a:xfrm>
            <a:off x="479376" y="1378280"/>
            <a:ext cx="6291531" cy="6740307"/>
          </a:xfrm>
          <a:prstGeom prst="rect">
            <a:avLst/>
          </a:prstGeom>
          <a:noFill/>
        </p:spPr>
        <p:txBody>
          <a:bodyPr wrap="none" rtlCol="0">
            <a:spAutoFit/>
          </a:bodyPr>
          <a:lstStyle/>
          <a:p>
            <a:pPr marL="342900" indent="-342900">
              <a:lnSpc>
                <a:spcPct val="150000"/>
              </a:lnSpc>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1997</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Cutting</a:t>
            </a:r>
            <a:r>
              <a:rPr lang="zh-CN" altLang="en-US" sz="2400" dirty="0">
                <a:latin typeface="Microsoft YaHei" panose="020B0503020204020204" pitchFamily="34" charset="-122"/>
                <a:ea typeface="Microsoft YaHei" panose="020B0503020204020204" pitchFamily="34" charset="-122"/>
              </a:rPr>
              <a:t>开发了</a:t>
            </a:r>
            <a:r>
              <a:rPr lang="en-US" altLang="zh-CN" sz="2400" dirty="0">
                <a:latin typeface="Microsoft YaHei" panose="020B0503020204020204" pitchFamily="34" charset="-122"/>
                <a:ea typeface="Microsoft YaHei" panose="020B0503020204020204" pitchFamily="34" charset="-122"/>
              </a:rPr>
              <a:t>Apache Lucene</a:t>
            </a:r>
          </a:p>
          <a:p>
            <a:pPr>
              <a:lnSpc>
                <a:spcPct val="150000"/>
              </a:lnSpc>
              <a:buClr>
                <a:srgbClr val="0070C0"/>
              </a:buClr>
            </a:pPr>
            <a:r>
              <a:rPr lang="en-US" altLang="zh-CN" sz="2400" dirty="0">
                <a:latin typeface="Microsoft YaHei" panose="020B0503020204020204" pitchFamily="34" charset="-122"/>
                <a:ea typeface="Microsoft YaHei" panose="020B0503020204020204" pitchFamily="34" charset="-122"/>
              </a:rPr>
              <a:t>    </a:t>
            </a:r>
          </a:p>
          <a:p>
            <a:pPr marL="342900" indent="-342900">
              <a:lnSpc>
                <a:spcPct val="150000"/>
              </a:lnSpc>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Lucene</a:t>
            </a:r>
            <a:r>
              <a:rPr lang="zh-CN" altLang="en-US" sz="2400" dirty="0">
                <a:latin typeface="Microsoft YaHei" panose="020B0503020204020204" pitchFamily="34" charset="-122"/>
                <a:ea typeface="Microsoft YaHei" panose="020B0503020204020204" pitchFamily="34" charset="-122"/>
              </a:rPr>
              <a:t>是一个基于</a:t>
            </a:r>
            <a:r>
              <a:rPr lang="en-US" altLang="zh-CN" sz="2400" dirty="0">
                <a:latin typeface="Microsoft YaHei" panose="020B0503020204020204" pitchFamily="34" charset="-122"/>
                <a:ea typeface="Microsoft YaHei" panose="020B0503020204020204" pitchFamily="34" charset="-122"/>
              </a:rPr>
              <a:t>JAVA</a:t>
            </a:r>
            <a:r>
              <a:rPr lang="zh-CN" altLang="en-US" sz="2400" dirty="0">
                <a:latin typeface="Microsoft YaHei" panose="020B0503020204020204" pitchFamily="34" charset="-122"/>
                <a:ea typeface="Microsoft YaHei" panose="020B0503020204020204" pitchFamily="34" charset="-122"/>
              </a:rPr>
              <a:t>的文本搜索系统库</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Lucene</a:t>
            </a:r>
            <a:r>
              <a:rPr lang="zh-CN" altLang="en-US" sz="2400" dirty="0">
                <a:latin typeface="Microsoft YaHei" panose="020B0503020204020204" pitchFamily="34" charset="-122"/>
                <a:ea typeface="Microsoft YaHei" panose="020B0503020204020204" pitchFamily="34" charset="-122"/>
              </a:rPr>
              <a:t>提供全文文本搜索的开源函数</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Lucene</a:t>
            </a:r>
            <a:r>
              <a:rPr lang="zh-CN" altLang="en-US" sz="2400" dirty="0">
                <a:latin typeface="Microsoft YaHei" panose="020B0503020204020204" pitchFamily="34" charset="-122"/>
                <a:ea typeface="Microsoft YaHei" panose="020B0503020204020204" pitchFamily="34" charset="-122"/>
              </a:rPr>
              <a:t>为应用程序提供索引和搜索功能</a:t>
            </a:r>
            <a:endParaRPr lang="en-US" altLang="zh-CN" sz="2400" dirty="0">
              <a:latin typeface="Microsoft YaHei" panose="020B0503020204020204" pitchFamily="34" charset="-122"/>
              <a:ea typeface="Microsoft YaHei" panose="020B0503020204020204" pitchFamily="34" charset="-122"/>
            </a:endParaRPr>
          </a:p>
          <a:p>
            <a:pPr>
              <a:lnSpc>
                <a:spcPct val="150000"/>
              </a:lnSpc>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lnSpc>
                <a:spcPct val="150000"/>
              </a:lnSpc>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248" y="1916831"/>
            <a:ext cx="2312475" cy="3816544"/>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datanode1</a:t>
            </a:r>
          </a:p>
        </p:txBody>
      </p:sp>
      <p:sp>
        <p:nvSpPr>
          <p:cNvPr id="3" name="Rectangle 3"/>
          <p:cNvSpPr txBox="1">
            <a:spLocks noChangeArrowheads="1"/>
          </p:cNvSpPr>
          <p:nvPr/>
        </p:nvSpPr>
        <p:spPr>
          <a:xfrm>
            <a:off x="525868" y="1124744"/>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测试主机和虚拟机的网络连通性</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在主机的命令提示符中，输入</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的</a:t>
            </a:r>
            <a:r>
              <a:rPr lang="en-US" altLang="zh-CN" sz="2400" dirty="0">
                <a:solidFill>
                  <a:prstClr val="black"/>
                </a:solidFill>
                <a:latin typeface="微软雅黑 "/>
                <a:ea typeface="微软雅黑" panose="020B0503020204020204" pitchFamily="34" charset="-122"/>
              </a:rPr>
              <a:t>IP</a:t>
            </a:r>
            <a:r>
              <a:rPr lang="zh-CN" altLang="en-US" sz="2400" dirty="0">
                <a:solidFill>
                  <a:prstClr val="black"/>
                </a:solidFill>
                <a:latin typeface="微软雅黑 "/>
                <a:ea typeface="微软雅黑" panose="020B0503020204020204" pitchFamily="34" charset="-122"/>
              </a:rPr>
              <a:t>地址：</a:t>
            </a:r>
            <a:r>
              <a:rPr lang="en-US" altLang="zh-CN" sz="2400" dirty="0">
                <a:solidFill>
                  <a:prstClr val="black"/>
                </a:solidFill>
                <a:latin typeface="微软雅黑 "/>
                <a:ea typeface="微软雅黑" panose="020B0503020204020204" pitchFamily="34" charset="-122"/>
              </a:rPr>
              <a:t>192.168.137.131</a:t>
            </a:r>
          </a:p>
          <a:p>
            <a:pPr>
              <a:lnSpc>
                <a:spcPct val="150000"/>
              </a:lnSpc>
              <a:buClr>
                <a:srgbClr val="2965AB"/>
              </a:buClr>
              <a:buSzPct val="100000"/>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在虚拟机中，输入主机的</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IP</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地址：</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192.168.137.1</a:t>
            </a: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11" name="图片 10">
            <a:extLst>
              <a:ext uri="{FF2B5EF4-FFF2-40B4-BE49-F238E27FC236}">
                <a16:creationId xmlns:a16="http://schemas.microsoft.com/office/drawing/2014/main" id="{6226050E-33E5-4587-BDC5-88DBA438F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3681334"/>
            <a:ext cx="4248472" cy="2699994"/>
          </a:xfrm>
          <a:prstGeom prst="rect">
            <a:avLst/>
          </a:prstGeom>
        </p:spPr>
      </p:pic>
      <p:sp>
        <p:nvSpPr>
          <p:cNvPr id="12" name="矩形 11">
            <a:extLst>
              <a:ext uri="{FF2B5EF4-FFF2-40B4-BE49-F238E27FC236}">
                <a16:creationId xmlns:a16="http://schemas.microsoft.com/office/drawing/2014/main" id="{2735FBBF-5AB4-402D-A6B0-28C2D6E30AD3}"/>
              </a:ext>
            </a:extLst>
          </p:cNvPr>
          <p:cNvSpPr/>
          <p:nvPr/>
        </p:nvSpPr>
        <p:spPr>
          <a:xfrm>
            <a:off x="1343472" y="3695236"/>
            <a:ext cx="3096344" cy="25455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图片 13">
            <a:extLst>
              <a:ext uri="{FF2B5EF4-FFF2-40B4-BE49-F238E27FC236}">
                <a16:creationId xmlns:a16="http://schemas.microsoft.com/office/drawing/2014/main" id="{B24C6668-5B0D-4C7C-A923-29B21918C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480" y="3681334"/>
            <a:ext cx="4896544" cy="2677625"/>
          </a:xfrm>
          <a:prstGeom prst="rect">
            <a:avLst/>
          </a:prstGeom>
        </p:spPr>
      </p:pic>
      <p:sp>
        <p:nvSpPr>
          <p:cNvPr id="15" name="矩形 14">
            <a:extLst>
              <a:ext uri="{FF2B5EF4-FFF2-40B4-BE49-F238E27FC236}">
                <a16:creationId xmlns:a16="http://schemas.microsoft.com/office/drawing/2014/main" id="{5EF920A4-84DA-4725-A18E-C8179FF5DAD9}"/>
              </a:ext>
            </a:extLst>
          </p:cNvPr>
          <p:cNvSpPr/>
          <p:nvPr/>
        </p:nvSpPr>
        <p:spPr>
          <a:xfrm>
            <a:off x="1415480" y="3822514"/>
            <a:ext cx="3312368" cy="32656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直接连接符 16">
            <a:extLst>
              <a:ext uri="{FF2B5EF4-FFF2-40B4-BE49-F238E27FC236}">
                <a16:creationId xmlns:a16="http://schemas.microsoft.com/office/drawing/2014/main" id="{03672478-C846-4EB3-BDAF-318936826B36}"/>
              </a:ext>
            </a:extLst>
          </p:cNvPr>
          <p:cNvCxnSpPr/>
          <p:nvPr/>
        </p:nvCxnSpPr>
        <p:spPr>
          <a:xfrm>
            <a:off x="6528048" y="3822514"/>
            <a:ext cx="324036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8086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datanode2</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088740"/>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关闭虚拟机</a:t>
            </a:r>
            <a:r>
              <a:rPr lang="en-US" altLang="zh-CN" sz="2400" dirty="0">
                <a:solidFill>
                  <a:prstClr val="black"/>
                </a:solidFill>
                <a:latin typeface="微软雅黑 "/>
                <a:ea typeface="微软雅黑" panose="020B0503020204020204" pitchFamily="34" charset="-122"/>
              </a:rPr>
              <a:t>datanode1</a:t>
            </a: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选中</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，选择菜单栏中的虚拟机</a:t>
            </a:r>
            <a:r>
              <a:rPr lang="en-US" altLang="zh-CN" sz="2400" dirty="0">
                <a:solidFill>
                  <a:prstClr val="black"/>
                </a:solidFill>
                <a:latin typeface="微软雅黑 "/>
                <a:ea typeface="微软雅黑" panose="020B0503020204020204" pitchFamily="34" charset="-122"/>
              </a:rPr>
              <a:t>——</a:t>
            </a:r>
            <a:r>
              <a:rPr lang="zh-CN" altLang="en-US" sz="2400" dirty="0">
                <a:solidFill>
                  <a:prstClr val="black"/>
                </a:solidFill>
                <a:latin typeface="微软雅黑 "/>
                <a:ea typeface="微软雅黑" panose="020B0503020204020204" pitchFamily="34" charset="-122"/>
              </a:rPr>
              <a:t>管理</a:t>
            </a:r>
            <a:r>
              <a:rPr lang="en-US" altLang="zh-CN" sz="2400" dirty="0">
                <a:solidFill>
                  <a:prstClr val="black"/>
                </a:solidFill>
                <a:latin typeface="微软雅黑 "/>
                <a:ea typeface="微软雅黑" panose="020B0503020204020204" pitchFamily="34" charset="-122"/>
              </a:rPr>
              <a:t>——</a:t>
            </a:r>
            <a:r>
              <a:rPr lang="zh-CN" altLang="en-US" sz="2400" dirty="0">
                <a:solidFill>
                  <a:prstClr val="black"/>
                </a:solidFill>
                <a:latin typeface="微软雅黑 "/>
                <a:ea typeface="微软雅黑" panose="020B0503020204020204" pitchFamily="34" charset="-122"/>
              </a:rPr>
              <a:t>克隆</a:t>
            </a:r>
            <a:endParaRPr lang="en-US" altLang="zh-CN" sz="2400" dirty="0">
              <a:solidFill>
                <a:prstClr val="black"/>
              </a:solidFill>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15C04DC2-8D17-466E-943E-28B916550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560" y="2636912"/>
            <a:ext cx="7416824" cy="4109541"/>
          </a:xfrm>
          <a:prstGeom prst="rect">
            <a:avLst/>
          </a:prstGeom>
        </p:spPr>
      </p:pic>
    </p:spTree>
    <p:extLst>
      <p:ext uri="{BB962C8B-B14F-4D97-AF65-F5344CB8AC3E}">
        <p14:creationId xmlns:p14="http://schemas.microsoft.com/office/powerpoint/2010/main" val="1650332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datanode2</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91406" y="1124744"/>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克隆类型选择“创建完整克隆”</a:t>
            </a: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7" name="图片 6">
            <a:extLst>
              <a:ext uri="{FF2B5EF4-FFF2-40B4-BE49-F238E27FC236}">
                <a16:creationId xmlns:a16="http://schemas.microsoft.com/office/drawing/2014/main" id="{13B23799-A06A-4233-A53F-9E498041C033}"/>
              </a:ext>
            </a:extLst>
          </p:cNvPr>
          <p:cNvPicPr>
            <a:picLocks noChangeAspect="1"/>
          </p:cNvPicPr>
          <p:nvPr/>
        </p:nvPicPr>
        <p:blipFill rotWithShape="1">
          <a:blip r:embed="rId3">
            <a:extLst>
              <a:ext uri="{28A0092B-C50C-407E-A947-70E740481C1C}">
                <a14:useLocalDpi xmlns:a14="http://schemas.microsoft.com/office/drawing/2010/main" val="0"/>
              </a:ext>
            </a:extLst>
          </a:blip>
          <a:srcRect l="1282"/>
          <a:stretch/>
        </p:blipFill>
        <p:spPr>
          <a:xfrm>
            <a:off x="3143672" y="2069890"/>
            <a:ext cx="5544616" cy="4302396"/>
          </a:xfrm>
          <a:prstGeom prst="rect">
            <a:avLst/>
          </a:prstGeom>
        </p:spPr>
      </p:pic>
    </p:spTree>
    <p:extLst>
      <p:ext uri="{BB962C8B-B14F-4D97-AF65-F5344CB8AC3E}">
        <p14:creationId xmlns:p14="http://schemas.microsoft.com/office/powerpoint/2010/main" val="4908796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datanode2</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24744"/>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虚拟名称改为</a:t>
            </a:r>
            <a:r>
              <a:rPr lang="en-US" altLang="zh-CN" sz="2400" dirty="0">
                <a:solidFill>
                  <a:prstClr val="black"/>
                </a:solidFill>
                <a:latin typeface="微软雅黑 "/>
                <a:ea typeface="微软雅黑" panose="020B0503020204020204" pitchFamily="34" charset="-122"/>
              </a:rPr>
              <a:t>datanode2</a:t>
            </a: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B353895A-21C1-44FD-A2D0-F63709766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206" y="2166602"/>
            <a:ext cx="5716860" cy="4467946"/>
          </a:xfrm>
          <a:prstGeom prst="rect">
            <a:avLst/>
          </a:prstGeom>
        </p:spPr>
      </p:pic>
    </p:spTree>
    <p:extLst>
      <p:ext uri="{BB962C8B-B14F-4D97-AF65-F5344CB8AC3E}">
        <p14:creationId xmlns:p14="http://schemas.microsoft.com/office/powerpoint/2010/main" val="1527045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datanode2</a:t>
            </a:r>
          </a:p>
        </p:txBody>
      </p:sp>
      <p:sp>
        <p:nvSpPr>
          <p:cNvPr id="3" name="Rectangle 3"/>
          <p:cNvSpPr txBox="1">
            <a:spLocks noChangeArrowheads="1"/>
          </p:cNvSpPr>
          <p:nvPr/>
        </p:nvSpPr>
        <p:spPr>
          <a:xfrm>
            <a:off x="479376" y="1192219"/>
            <a:ext cx="11593288"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更改虚拟机的物理地址，使得虚拟机</a:t>
            </a:r>
            <a:r>
              <a:rPr lang="en-US" altLang="zh-CN" sz="2400" dirty="0">
                <a:solidFill>
                  <a:prstClr val="black"/>
                </a:solidFill>
                <a:latin typeface="微软雅黑 "/>
                <a:ea typeface="微软雅黑" panose="020B0503020204020204" pitchFamily="34" charset="-122"/>
              </a:rPr>
              <a:t>datanode2</a:t>
            </a:r>
            <a:r>
              <a:rPr lang="zh-CN" altLang="en-US" sz="2400" dirty="0">
                <a:solidFill>
                  <a:prstClr val="black"/>
                </a:solidFill>
                <a:latin typeface="微软雅黑 "/>
                <a:ea typeface="微软雅黑" panose="020B0503020204020204" pitchFamily="34" charset="-122"/>
              </a:rPr>
              <a:t>与</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的地址不重合</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选中</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datanode2</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，选择菜单栏中的虚拟机</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设置</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网络适配器</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高级</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生成</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确定</a:t>
            </a: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B7F9CBEB-84B9-4744-9A09-D736819F9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704" y="2636913"/>
            <a:ext cx="6537960" cy="4221087"/>
          </a:xfrm>
          <a:prstGeom prst="rect">
            <a:avLst/>
          </a:prstGeom>
        </p:spPr>
      </p:pic>
      <p:sp>
        <p:nvSpPr>
          <p:cNvPr id="8" name="矩形 7">
            <a:extLst>
              <a:ext uri="{FF2B5EF4-FFF2-40B4-BE49-F238E27FC236}">
                <a16:creationId xmlns:a16="http://schemas.microsoft.com/office/drawing/2014/main" id="{407917E1-EA42-4D6D-84A1-949EF1F68533}"/>
              </a:ext>
            </a:extLst>
          </p:cNvPr>
          <p:cNvSpPr/>
          <p:nvPr/>
        </p:nvSpPr>
        <p:spPr>
          <a:xfrm>
            <a:off x="8976320" y="4993909"/>
            <a:ext cx="864096" cy="2880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EF238CCB-CEF3-477C-AFB7-1DEAE5EF2EDA}"/>
              </a:ext>
            </a:extLst>
          </p:cNvPr>
          <p:cNvSpPr/>
          <p:nvPr/>
        </p:nvSpPr>
        <p:spPr>
          <a:xfrm>
            <a:off x="3791744" y="5940212"/>
            <a:ext cx="2743200" cy="43204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848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datanode2</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05273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现在</a:t>
            </a:r>
            <a:r>
              <a:rPr lang="en-US" altLang="zh-CN" sz="2400" dirty="0">
                <a:solidFill>
                  <a:prstClr val="black"/>
                </a:solidFill>
                <a:latin typeface="微软雅黑 "/>
                <a:ea typeface="微软雅黑" panose="020B0503020204020204" pitchFamily="34" charset="-122"/>
              </a:rPr>
              <a:t>datanode2</a:t>
            </a:r>
            <a:r>
              <a:rPr lang="zh-CN" altLang="en-US" sz="2400" dirty="0">
                <a:solidFill>
                  <a:prstClr val="black"/>
                </a:solidFill>
                <a:latin typeface="微软雅黑 "/>
                <a:ea typeface="微软雅黑" panose="020B0503020204020204" pitchFamily="34" charset="-122"/>
              </a:rPr>
              <a:t>和</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物理地址已不相同</a:t>
            </a:r>
            <a:endParaRPr kumimoji="0" lang="en-US" altLang="zh-CN" sz="2400" b="0" i="0" u="none" strike="noStrike" kern="1200" cap="none" spc="0" normalizeH="0" baseline="0" noProof="0" dirty="0">
              <a:ln>
                <a:noFill/>
              </a:ln>
              <a:solidFill>
                <a:srgbClr val="2965AB"/>
              </a:solidFill>
              <a:effectLst/>
              <a:uLnTx/>
              <a:uFillTx/>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B906A76C-DD90-49CD-82D5-2C20BB32882D}"/>
              </a:ext>
            </a:extLst>
          </p:cNvPr>
          <p:cNvPicPr>
            <a:picLocks noChangeAspect="1"/>
          </p:cNvPicPr>
          <p:nvPr/>
        </p:nvPicPr>
        <p:blipFill rotWithShape="1">
          <a:blip r:embed="rId3">
            <a:extLst>
              <a:ext uri="{28A0092B-C50C-407E-A947-70E740481C1C}">
                <a14:useLocalDpi xmlns:a14="http://schemas.microsoft.com/office/drawing/2010/main" val="0"/>
              </a:ext>
            </a:extLst>
          </a:blip>
          <a:srcRect l="2473" r="4132"/>
          <a:stretch/>
        </p:blipFill>
        <p:spPr>
          <a:xfrm>
            <a:off x="2406868" y="2204864"/>
            <a:ext cx="2818219" cy="3741420"/>
          </a:xfrm>
          <a:prstGeom prst="rect">
            <a:avLst/>
          </a:prstGeom>
        </p:spPr>
      </p:pic>
      <p:pic>
        <p:nvPicPr>
          <p:cNvPr id="9" name="图片 8">
            <a:extLst>
              <a:ext uri="{FF2B5EF4-FFF2-40B4-BE49-F238E27FC236}">
                <a16:creationId xmlns:a16="http://schemas.microsoft.com/office/drawing/2014/main" id="{1FB64712-B8A7-4EB9-9F79-62BA0C696B4D}"/>
              </a:ext>
            </a:extLst>
          </p:cNvPr>
          <p:cNvPicPr>
            <a:picLocks noChangeAspect="1"/>
          </p:cNvPicPr>
          <p:nvPr/>
        </p:nvPicPr>
        <p:blipFill rotWithShape="1">
          <a:blip r:embed="rId4">
            <a:extLst>
              <a:ext uri="{28A0092B-C50C-407E-A947-70E740481C1C}">
                <a14:useLocalDpi xmlns:a14="http://schemas.microsoft.com/office/drawing/2010/main" val="0"/>
              </a:ext>
            </a:extLst>
          </a:blip>
          <a:srcRect l="2386" r="2265"/>
          <a:stretch/>
        </p:blipFill>
        <p:spPr>
          <a:xfrm>
            <a:off x="6456040" y="2204864"/>
            <a:ext cx="2877146" cy="3741420"/>
          </a:xfrm>
          <a:prstGeom prst="rect">
            <a:avLst/>
          </a:prstGeom>
        </p:spPr>
      </p:pic>
      <p:sp>
        <p:nvSpPr>
          <p:cNvPr id="10" name="文本框 9">
            <a:extLst>
              <a:ext uri="{FF2B5EF4-FFF2-40B4-BE49-F238E27FC236}">
                <a16:creationId xmlns:a16="http://schemas.microsoft.com/office/drawing/2014/main" id="{91A9E027-EC1F-417F-8686-7CAC596A72C4}"/>
              </a:ext>
            </a:extLst>
          </p:cNvPr>
          <p:cNvSpPr txBox="1"/>
          <p:nvPr/>
        </p:nvSpPr>
        <p:spPr>
          <a:xfrm>
            <a:off x="2936241" y="5981218"/>
            <a:ext cx="2088232" cy="400110"/>
          </a:xfrm>
          <a:prstGeom prst="rect">
            <a:avLst/>
          </a:prstGeom>
          <a:noFill/>
        </p:spPr>
        <p:txBody>
          <a:bodyPr wrap="square" rtlCol="0">
            <a:spAutoFit/>
          </a:bodyPr>
          <a:lstStyle/>
          <a:p>
            <a:r>
              <a:rPr lang="en-US" altLang="zh-CN" sz="2000" dirty="0">
                <a:latin typeface="Microsoft YaHei" panose="020B0503020204020204" pitchFamily="34" charset="-122"/>
                <a:ea typeface="Microsoft YaHei" panose="020B0503020204020204" pitchFamily="34" charset="-122"/>
              </a:rPr>
              <a:t>datanode1</a:t>
            </a:r>
            <a:endParaRPr lang="en-US" sz="20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C3B1D092-064A-4254-88AB-F289F51704A6}"/>
              </a:ext>
            </a:extLst>
          </p:cNvPr>
          <p:cNvSpPr txBox="1"/>
          <p:nvPr/>
        </p:nvSpPr>
        <p:spPr>
          <a:xfrm>
            <a:off x="7032104" y="5981218"/>
            <a:ext cx="2088232" cy="400110"/>
          </a:xfrm>
          <a:prstGeom prst="rect">
            <a:avLst/>
          </a:prstGeom>
          <a:noFill/>
        </p:spPr>
        <p:txBody>
          <a:bodyPr wrap="square" rtlCol="0">
            <a:spAutoFit/>
          </a:bodyPr>
          <a:lstStyle/>
          <a:p>
            <a:r>
              <a:rPr lang="en-US" altLang="zh-CN" sz="2000" dirty="0">
                <a:latin typeface="Microsoft YaHei" panose="020B0503020204020204" pitchFamily="34" charset="-122"/>
                <a:ea typeface="Microsoft YaHei" panose="020B0503020204020204" pitchFamily="34" charset="-122"/>
              </a:rPr>
              <a:t>datanode2</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0592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datanode2</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24744"/>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以</a:t>
            </a:r>
            <a:r>
              <a:rPr lang="en-US" altLang="zh-CN" sz="2400" dirty="0">
                <a:solidFill>
                  <a:prstClr val="black"/>
                </a:solidFill>
                <a:latin typeface="微软雅黑 "/>
                <a:ea typeface="微软雅黑" panose="020B0503020204020204" pitchFamily="34" charset="-122"/>
              </a:rPr>
              <a:t>root</a:t>
            </a:r>
            <a:r>
              <a:rPr lang="zh-CN" altLang="en-US" sz="2400" dirty="0">
                <a:solidFill>
                  <a:prstClr val="black"/>
                </a:solidFill>
                <a:latin typeface="微软雅黑 "/>
                <a:ea typeface="微软雅黑" panose="020B0503020204020204" pitchFamily="34" charset="-122"/>
              </a:rPr>
              <a:t>用户登录</a:t>
            </a:r>
            <a:r>
              <a:rPr lang="en-US" altLang="zh-CN" sz="2400" dirty="0">
                <a:solidFill>
                  <a:prstClr val="black"/>
                </a:solidFill>
                <a:latin typeface="微软雅黑 "/>
                <a:ea typeface="微软雅黑" panose="020B0503020204020204" pitchFamily="34" charset="-122"/>
              </a:rPr>
              <a:t>datanode2</a:t>
            </a:r>
            <a:r>
              <a:rPr lang="zh-CN" altLang="en-US" sz="2400" dirty="0">
                <a:solidFill>
                  <a:prstClr val="black"/>
                </a:solidFill>
                <a:latin typeface="微软雅黑 "/>
                <a:ea typeface="微软雅黑" panose="020B0503020204020204" pitchFamily="34" charset="-122"/>
              </a:rPr>
              <a:t>，更改</a:t>
            </a:r>
            <a:r>
              <a:rPr lang="en-US" altLang="zh-CN" sz="2400" dirty="0">
                <a:solidFill>
                  <a:prstClr val="black"/>
                </a:solidFill>
                <a:latin typeface="微软雅黑 "/>
                <a:ea typeface="微软雅黑" panose="020B0503020204020204" pitchFamily="34" charset="-122"/>
              </a:rPr>
              <a:t>datanode2</a:t>
            </a:r>
            <a:r>
              <a:rPr lang="zh-CN" altLang="en-US" sz="2400" dirty="0">
                <a:solidFill>
                  <a:prstClr val="black"/>
                </a:solidFill>
                <a:latin typeface="微软雅黑 "/>
                <a:ea typeface="微软雅黑" panose="020B0503020204020204" pitchFamily="34" charset="-122"/>
              </a:rPr>
              <a:t>的主机名</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将</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改为</a:t>
            </a:r>
            <a:r>
              <a:rPr lang="en-US" altLang="zh-CN" sz="2400" dirty="0">
                <a:solidFill>
                  <a:prstClr val="black"/>
                </a:solidFill>
                <a:latin typeface="微软雅黑 "/>
                <a:ea typeface="微软雅黑" panose="020B0503020204020204" pitchFamily="34" charset="-122"/>
              </a:rPr>
              <a:t>datanode2</a:t>
            </a:r>
          </a:p>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Esc</a:t>
            </a:r>
            <a:r>
              <a:rPr lang="zh-CN" altLang="en-US" sz="2400" dirty="0">
                <a:solidFill>
                  <a:prstClr val="black"/>
                </a:solidFill>
                <a:latin typeface="微软雅黑 "/>
                <a:ea typeface="微软雅黑" panose="020B0503020204020204" pitchFamily="34" charset="-122"/>
              </a:rPr>
              <a:t>退出编辑并保存返回</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D12E5967-571F-468D-A170-06D06B7B0953}"/>
              </a:ext>
            </a:extLst>
          </p:cNvPr>
          <p:cNvSpPr/>
          <p:nvPr/>
        </p:nvSpPr>
        <p:spPr>
          <a:xfrm>
            <a:off x="839416" y="2316671"/>
            <a:ext cx="6096000" cy="1015663"/>
          </a:xfrm>
          <a:prstGeom prst="rect">
            <a:avLst/>
          </a:prstGeom>
        </p:spPr>
        <p:txBody>
          <a:bodyPr>
            <a:spAutoFit/>
          </a:bodyPr>
          <a:lstStyle/>
          <a:p>
            <a:r>
              <a:rPr lang="en-US" sz="2000" dirty="0">
                <a:solidFill>
                  <a:srgbClr val="8F5902"/>
                </a:solidFill>
                <a:latin typeface="Monaco"/>
              </a:rPr>
              <a:t>[</a:t>
            </a:r>
            <a:r>
              <a:rPr lang="en-US" sz="2000" dirty="0">
                <a:solidFill>
                  <a:srgbClr val="000000"/>
                </a:solidFill>
                <a:latin typeface="Monaco"/>
              </a:rPr>
              <a:t>hadoop@</a:t>
            </a:r>
            <a:r>
              <a:rPr lang="en-US" altLang="zh-CN" sz="2000" dirty="0">
                <a:solidFill>
                  <a:srgbClr val="000000"/>
                </a:solidFill>
                <a:latin typeface="Monaco"/>
              </a:rPr>
              <a:t>data</a:t>
            </a:r>
            <a:r>
              <a:rPr lang="en-US" sz="2000" dirty="0">
                <a:solidFill>
                  <a:srgbClr val="000000"/>
                </a:solidFill>
                <a:latin typeface="Monaco"/>
              </a:rPr>
              <a:t>node</a:t>
            </a:r>
            <a:r>
              <a:rPr lang="en-US" altLang="zh-CN" sz="2000" dirty="0">
                <a:solidFill>
                  <a:srgbClr val="000000"/>
                </a:solidFill>
                <a:latin typeface="Monaco"/>
              </a:rPr>
              <a:t>1</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su</a:t>
            </a:r>
            <a:r>
              <a:rPr lang="zh-CN" altLang="en-US" sz="2000" dirty="0">
                <a:solidFill>
                  <a:srgbClr val="000000"/>
                </a:solidFill>
                <a:latin typeface="Monaco"/>
              </a:rPr>
              <a:t>：</a:t>
            </a:r>
            <a:endParaRPr lang="en-US" altLang="zh-CN" sz="2000" dirty="0">
              <a:solidFill>
                <a:srgbClr val="000000"/>
              </a:solidFill>
              <a:latin typeface="Monaco"/>
            </a:endParaRPr>
          </a:p>
          <a:p>
            <a:r>
              <a:rPr lang="en-US" altLang="zh-CN" sz="2000" dirty="0">
                <a:solidFill>
                  <a:srgbClr val="000000"/>
                </a:solidFill>
                <a:latin typeface="Monaco"/>
              </a:rPr>
              <a:t>Password</a:t>
            </a:r>
            <a:r>
              <a:rPr lang="zh-CN" altLang="en-US" sz="2000" dirty="0">
                <a:solidFill>
                  <a:srgbClr val="000000"/>
                </a:solidFill>
                <a:latin typeface="Monaco"/>
              </a:rPr>
              <a:t>：</a:t>
            </a:r>
            <a:endParaRPr lang="en-US" altLang="zh-CN" sz="2000" dirty="0">
              <a:solidFill>
                <a:srgbClr val="000000"/>
              </a:solidFill>
              <a:latin typeface="Monaco"/>
            </a:endParaRPr>
          </a:p>
          <a:p>
            <a:r>
              <a:rPr lang="en-US" sz="2000" dirty="0">
                <a:solidFill>
                  <a:srgbClr val="8F5902"/>
                </a:solidFill>
                <a:latin typeface="Monaco"/>
              </a:rPr>
              <a:t>[</a:t>
            </a:r>
            <a:r>
              <a:rPr lang="en-US" sz="2000" dirty="0">
                <a:solidFill>
                  <a:srgbClr val="000000"/>
                </a:solidFill>
                <a:latin typeface="Monaco"/>
              </a:rPr>
              <a:t>root@</a:t>
            </a:r>
            <a:r>
              <a:rPr lang="en-US" altLang="zh-CN" sz="2000" dirty="0">
                <a:solidFill>
                  <a:srgbClr val="000000"/>
                </a:solidFill>
                <a:latin typeface="Monaco"/>
              </a:rPr>
              <a:t>data</a:t>
            </a:r>
            <a:r>
              <a:rPr lang="en-US" sz="2000" dirty="0">
                <a:solidFill>
                  <a:srgbClr val="000000"/>
                </a:solidFill>
                <a:latin typeface="Monaco"/>
              </a:rPr>
              <a:t>node</a:t>
            </a:r>
            <a:r>
              <a:rPr lang="en-US" altLang="zh-CN" sz="2000" dirty="0">
                <a:solidFill>
                  <a:srgbClr val="000000"/>
                </a:solidFill>
                <a:latin typeface="Monaco"/>
              </a:rPr>
              <a:t>1</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vi  </a:t>
            </a:r>
            <a:r>
              <a:rPr lang="en-US" altLang="zh-CN" sz="2000" dirty="0">
                <a:solidFill>
                  <a:srgbClr val="000000"/>
                </a:solidFill>
                <a:latin typeface="Monaco"/>
              </a:rPr>
              <a:t>/</a:t>
            </a:r>
            <a:r>
              <a:rPr lang="en-US" altLang="zh-CN" sz="2000" dirty="0" err="1">
                <a:solidFill>
                  <a:srgbClr val="000000"/>
                </a:solidFill>
                <a:latin typeface="Monaco"/>
              </a:rPr>
              <a:t>etc</a:t>
            </a:r>
            <a:r>
              <a:rPr lang="en-US" altLang="zh-CN" sz="2000" dirty="0">
                <a:solidFill>
                  <a:srgbClr val="000000"/>
                </a:solidFill>
                <a:latin typeface="Monaco"/>
              </a:rPr>
              <a:t>/</a:t>
            </a:r>
            <a:r>
              <a:rPr lang="en-US" altLang="zh-CN" sz="2000" dirty="0" err="1">
                <a:solidFill>
                  <a:srgbClr val="000000"/>
                </a:solidFill>
                <a:latin typeface="Monaco"/>
              </a:rPr>
              <a:t>sysconfig</a:t>
            </a:r>
            <a:r>
              <a:rPr lang="en-US" altLang="zh-CN" sz="2000" dirty="0">
                <a:solidFill>
                  <a:srgbClr val="000000"/>
                </a:solidFill>
                <a:latin typeface="Monaco"/>
              </a:rPr>
              <a:t>/network</a:t>
            </a:r>
            <a:endParaRPr lang="en-US" sz="2000" dirty="0">
              <a:solidFill>
                <a:srgbClr val="000000"/>
              </a:solidFill>
              <a:latin typeface="Monaco"/>
            </a:endParaRPr>
          </a:p>
        </p:txBody>
      </p:sp>
      <p:sp>
        <p:nvSpPr>
          <p:cNvPr id="9" name="矩形 8">
            <a:extLst>
              <a:ext uri="{FF2B5EF4-FFF2-40B4-BE49-F238E27FC236}">
                <a16:creationId xmlns:a16="http://schemas.microsoft.com/office/drawing/2014/main" id="{1D04FF46-5E9B-420C-9B05-ECBF5F34A39D}"/>
              </a:ext>
            </a:extLst>
          </p:cNvPr>
          <p:cNvSpPr/>
          <p:nvPr/>
        </p:nvSpPr>
        <p:spPr>
          <a:xfrm>
            <a:off x="5807968" y="1916831"/>
            <a:ext cx="1728192" cy="36004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7116C1EC-3508-4E9E-B290-9D85851CD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497" y="2130064"/>
            <a:ext cx="3436918" cy="2110923"/>
          </a:xfrm>
          <a:prstGeom prst="rect">
            <a:avLst/>
          </a:prstGeom>
        </p:spPr>
      </p:pic>
    </p:spTree>
    <p:extLst>
      <p:ext uri="{BB962C8B-B14F-4D97-AF65-F5344CB8AC3E}">
        <p14:creationId xmlns:p14="http://schemas.microsoft.com/office/powerpoint/2010/main" val="6501088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datanode2</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10826" y="1356380"/>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更改</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datanode2</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的</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IP</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配置</a:t>
            </a:r>
            <a:endPar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i</a:t>
            </a:r>
            <a:r>
              <a:rPr lang="zh-CN" altLang="en-US" sz="2400" dirty="0">
                <a:solidFill>
                  <a:prstClr val="black"/>
                </a:solidFill>
                <a:latin typeface="微软雅黑 "/>
                <a:ea typeface="微软雅黑" panose="020B0503020204020204" pitchFamily="34" charset="-122"/>
              </a:rPr>
              <a:t>”进入可编辑模式</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IPADDR </a:t>
            </a:r>
            <a:r>
              <a:rPr lang="zh-CN" altLang="en-US" sz="2400" dirty="0">
                <a:solidFill>
                  <a:prstClr val="black"/>
                </a:solidFill>
                <a:latin typeface="微软雅黑 "/>
                <a:ea typeface="微软雅黑" panose="020B0503020204020204" pitchFamily="34" charset="-122"/>
              </a:rPr>
              <a:t>改为“</a:t>
            </a:r>
            <a:r>
              <a:rPr lang="en-US" altLang="zh-CN" sz="2400" dirty="0">
                <a:solidFill>
                  <a:prstClr val="black"/>
                </a:solidFill>
                <a:latin typeface="微软雅黑 "/>
                <a:ea typeface="微软雅黑" panose="020B0503020204020204" pitchFamily="34" charset="-122"/>
              </a:rPr>
              <a:t>192.168.137.132</a:t>
            </a:r>
            <a:r>
              <a:rPr lang="zh-CN" altLang="en-US" sz="2400" dirty="0">
                <a:solidFill>
                  <a:prstClr val="black"/>
                </a:solidFill>
                <a:latin typeface="微软雅黑 "/>
                <a:ea typeface="微软雅黑" panose="020B0503020204020204" pitchFamily="34" charset="-122"/>
              </a:rPr>
              <a:t>”</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Esc</a:t>
            </a:r>
            <a:r>
              <a:rPr lang="zh-CN" altLang="en-US" sz="2400" dirty="0">
                <a:solidFill>
                  <a:prstClr val="black"/>
                </a:solidFill>
                <a:latin typeface="微软雅黑 "/>
                <a:ea typeface="微软雅黑" panose="020B0503020204020204" pitchFamily="34" charset="-122"/>
              </a:rPr>
              <a:t>退出编辑</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wq</a:t>
            </a: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+Enter</a:t>
            </a:r>
            <a:r>
              <a:rPr lang="zh-CN" altLang="en-US" sz="2400" dirty="0">
                <a:solidFill>
                  <a:prstClr val="black"/>
                </a:solidFill>
                <a:latin typeface="微软雅黑 "/>
                <a:ea typeface="微软雅黑" panose="020B0503020204020204" pitchFamily="34" charset="-122"/>
              </a:rPr>
              <a:t>保存更改并返回</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D12E5967-571F-468D-A170-06D06B7B0953}"/>
              </a:ext>
            </a:extLst>
          </p:cNvPr>
          <p:cNvSpPr/>
          <p:nvPr/>
        </p:nvSpPr>
        <p:spPr>
          <a:xfrm>
            <a:off x="575159" y="2174086"/>
            <a:ext cx="9944020" cy="400110"/>
          </a:xfrm>
          <a:prstGeom prst="rect">
            <a:avLst/>
          </a:prstGeom>
        </p:spPr>
        <p:txBody>
          <a:bodyPr wrap="square">
            <a:spAutoFit/>
          </a:bodyPr>
          <a:lstStyle/>
          <a:p>
            <a:r>
              <a:rPr lang="en-US" sz="2000" dirty="0">
                <a:solidFill>
                  <a:srgbClr val="8F5902"/>
                </a:solidFill>
                <a:latin typeface="Monaco"/>
              </a:rPr>
              <a:t>[</a:t>
            </a:r>
            <a:r>
              <a:rPr lang="en-US" sz="2000" dirty="0">
                <a:solidFill>
                  <a:srgbClr val="000000"/>
                </a:solidFill>
                <a:latin typeface="Monaco"/>
              </a:rPr>
              <a:t>root@</a:t>
            </a:r>
            <a:r>
              <a:rPr lang="en-US" altLang="zh-CN" sz="2000" dirty="0">
                <a:solidFill>
                  <a:srgbClr val="000000"/>
                </a:solidFill>
                <a:latin typeface="Monaco"/>
              </a:rPr>
              <a:t>data</a:t>
            </a:r>
            <a:r>
              <a:rPr lang="en-US" sz="2000" dirty="0">
                <a:solidFill>
                  <a:srgbClr val="000000"/>
                </a:solidFill>
                <a:latin typeface="Monaco"/>
              </a:rPr>
              <a:t>node</a:t>
            </a:r>
            <a:r>
              <a:rPr lang="en-US" altLang="zh-CN" sz="2000" dirty="0">
                <a:solidFill>
                  <a:srgbClr val="000000"/>
                </a:solidFill>
                <a:latin typeface="Monaco"/>
              </a:rPr>
              <a:t>2</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vi  /</a:t>
            </a:r>
            <a:r>
              <a:rPr lang="en-US" sz="2000" dirty="0" err="1">
                <a:solidFill>
                  <a:srgbClr val="000000"/>
                </a:solidFill>
                <a:latin typeface="Monaco"/>
              </a:rPr>
              <a:t>etc</a:t>
            </a:r>
            <a:r>
              <a:rPr lang="en-US" sz="2000" dirty="0">
                <a:solidFill>
                  <a:srgbClr val="000000"/>
                </a:solidFill>
                <a:latin typeface="Monaco"/>
              </a:rPr>
              <a:t>/</a:t>
            </a:r>
            <a:r>
              <a:rPr lang="en-US" altLang="zh-CN" sz="2000" dirty="0" err="1">
                <a:solidFill>
                  <a:srgbClr val="000000"/>
                </a:solidFill>
                <a:latin typeface="Monaco"/>
              </a:rPr>
              <a:t>sysconfig</a:t>
            </a:r>
            <a:r>
              <a:rPr lang="en-US" altLang="zh-CN" sz="2000" dirty="0">
                <a:solidFill>
                  <a:srgbClr val="000000"/>
                </a:solidFill>
                <a:latin typeface="Monaco"/>
              </a:rPr>
              <a:t>/network-scripts/ifcfg-eno16777736</a:t>
            </a:r>
            <a:endParaRPr lang="en-US" sz="2000" dirty="0">
              <a:solidFill>
                <a:srgbClr val="000000"/>
              </a:solidFill>
              <a:latin typeface="Monaco"/>
            </a:endParaRPr>
          </a:p>
        </p:txBody>
      </p:sp>
      <p:pic>
        <p:nvPicPr>
          <p:cNvPr id="7" name="图片 6">
            <a:extLst>
              <a:ext uri="{FF2B5EF4-FFF2-40B4-BE49-F238E27FC236}">
                <a16:creationId xmlns:a16="http://schemas.microsoft.com/office/drawing/2014/main" id="{F351F1D0-731B-4307-831C-95428B604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2574196"/>
            <a:ext cx="4824536" cy="3792086"/>
          </a:xfrm>
          <a:prstGeom prst="rect">
            <a:avLst/>
          </a:prstGeom>
        </p:spPr>
      </p:pic>
      <p:sp>
        <p:nvSpPr>
          <p:cNvPr id="14" name="矩形 13">
            <a:extLst>
              <a:ext uri="{FF2B5EF4-FFF2-40B4-BE49-F238E27FC236}">
                <a16:creationId xmlns:a16="http://schemas.microsoft.com/office/drawing/2014/main" id="{99447929-3764-4B0E-ABCE-308C79B570AC}"/>
              </a:ext>
            </a:extLst>
          </p:cNvPr>
          <p:cNvSpPr/>
          <p:nvPr/>
        </p:nvSpPr>
        <p:spPr>
          <a:xfrm>
            <a:off x="6528048" y="4782106"/>
            <a:ext cx="2088232" cy="1590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6819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建立从节点</a:t>
            </a:r>
            <a:r>
              <a:rPr kumimoji="1" lang="en-US" altLang="zh-CN" b="1" dirty="0">
                <a:solidFill>
                  <a:srgbClr val="2965AB"/>
                </a:solidFill>
                <a:latin typeface="微软雅黑" panose="020B0503020204020204" pitchFamily="34" charset="-122"/>
                <a:ea typeface="微软雅黑" panose="020B0503020204020204" pitchFamily="34" charset="-122"/>
              </a:rPr>
              <a:t>datanode2</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052736"/>
            <a:ext cx="12169352"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输入</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reboot</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，重启</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datanode2</a:t>
            </a: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用</a:t>
            </a:r>
            <a:r>
              <a:rPr lang="en-US" altLang="zh-CN" sz="2400" dirty="0">
                <a:solidFill>
                  <a:prstClr val="black"/>
                </a:solidFill>
                <a:latin typeface="微软雅黑 "/>
                <a:ea typeface="微软雅黑" panose="020B0503020204020204" pitchFamily="34" charset="-122"/>
              </a:rPr>
              <a:t>root</a:t>
            </a:r>
            <a:r>
              <a:rPr lang="zh-CN" altLang="en-US" sz="2400" dirty="0">
                <a:solidFill>
                  <a:prstClr val="black"/>
                </a:solidFill>
                <a:latin typeface="微软雅黑 "/>
                <a:ea typeface="微软雅黑" panose="020B0503020204020204" pitchFamily="34" charset="-122"/>
              </a:rPr>
              <a:t>身份关闭</a:t>
            </a:r>
            <a:r>
              <a:rPr lang="en-US" altLang="zh-CN" sz="2400" dirty="0">
                <a:solidFill>
                  <a:prstClr val="black"/>
                </a:solidFill>
                <a:latin typeface="微软雅黑 "/>
                <a:ea typeface="微软雅黑" panose="020B0503020204020204" pitchFamily="34" charset="-122"/>
              </a:rPr>
              <a:t>datanode2</a:t>
            </a:r>
            <a:r>
              <a:rPr lang="zh-CN" altLang="en-US" sz="2400" dirty="0">
                <a:solidFill>
                  <a:prstClr val="black"/>
                </a:solidFill>
                <a:latin typeface="微软雅黑 "/>
                <a:ea typeface="微软雅黑" panose="020B0503020204020204" pitchFamily="34" charset="-122"/>
              </a:rPr>
              <a:t>防火墙，测试主机与</a:t>
            </a:r>
            <a:r>
              <a:rPr lang="en-US" altLang="zh-CN" sz="2400" dirty="0">
                <a:solidFill>
                  <a:prstClr val="black"/>
                </a:solidFill>
                <a:latin typeface="微软雅黑 "/>
                <a:ea typeface="微软雅黑" panose="020B0503020204020204" pitchFamily="34" charset="-122"/>
              </a:rPr>
              <a:t>datanode2</a:t>
            </a:r>
            <a:r>
              <a:rPr lang="zh-CN" altLang="en-US" sz="2400" dirty="0">
                <a:solidFill>
                  <a:prstClr val="black"/>
                </a:solidFill>
                <a:latin typeface="微软雅黑 "/>
                <a:ea typeface="微软雅黑" panose="020B0503020204020204" pitchFamily="34" charset="-122"/>
              </a:rPr>
              <a:t>的网络连通性</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d</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atanode2</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的</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IP</a:t>
            </a:r>
            <a:r>
              <a:rPr kumimoji="0" lang="zh-CN" altLang="en-US"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地址为</a:t>
            </a:r>
            <a:r>
              <a:rPr kumimoji="0" lang="en-US" altLang="zh-CN" sz="2400" b="0" i="0" u="none" strike="noStrike" kern="1200" cap="none" spc="0" normalizeH="0" baseline="0" noProof="0" dirty="0">
                <a:ln>
                  <a:noFill/>
                </a:ln>
                <a:solidFill>
                  <a:prstClr val="black"/>
                </a:solidFill>
                <a:effectLst/>
                <a:uLnTx/>
                <a:uFillTx/>
                <a:latin typeface="微软雅黑 "/>
                <a:ea typeface="微软雅黑" panose="020B0503020204020204" pitchFamily="34" charset="-122"/>
              </a:rPr>
              <a:t>192.168.137.132</a:t>
            </a: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pic>
        <p:nvPicPr>
          <p:cNvPr id="10" name="图片 9">
            <a:extLst>
              <a:ext uri="{FF2B5EF4-FFF2-40B4-BE49-F238E27FC236}">
                <a16:creationId xmlns:a16="http://schemas.microsoft.com/office/drawing/2014/main" id="{7BC79ABB-0320-4C7F-8895-120A171A4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592" y="3321651"/>
            <a:ext cx="4685408" cy="3069703"/>
          </a:xfrm>
          <a:prstGeom prst="rect">
            <a:avLst/>
          </a:prstGeom>
        </p:spPr>
      </p:pic>
      <p:pic>
        <p:nvPicPr>
          <p:cNvPr id="12" name="图片 11">
            <a:extLst>
              <a:ext uri="{FF2B5EF4-FFF2-40B4-BE49-F238E27FC236}">
                <a16:creationId xmlns:a16="http://schemas.microsoft.com/office/drawing/2014/main" id="{6DAD87CB-E065-4B48-B22C-D82135C4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052" y="3321651"/>
            <a:ext cx="4752528" cy="3068263"/>
          </a:xfrm>
          <a:prstGeom prst="rect">
            <a:avLst/>
          </a:prstGeom>
        </p:spPr>
      </p:pic>
      <p:sp>
        <p:nvSpPr>
          <p:cNvPr id="13" name="文本框 12">
            <a:extLst>
              <a:ext uri="{FF2B5EF4-FFF2-40B4-BE49-F238E27FC236}">
                <a16:creationId xmlns:a16="http://schemas.microsoft.com/office/drawing/2014/main" id="{568323AA-3777-4C7A-B6EE-6054D3BE7427}"/>
              </a:ext>
            </a:extLst>
          </p:cNvPr>
          <p:cNvSpPr txBox="1"/>
          <p:nvPr/>
        </p:nvSpPr>
        <p:spPr>
          <a:xfrm>
            <a:off x="2279576" y="6383887"/>
            <a:ext cx="2743200" cy="400110"/>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主机</a:t>
            </a:r>
            <a:r>
              <a:rPr lang="en-US" altLang="zh-CN" sz="2000" dirty="0">
                <a:latin typeface="Microsoft YaHei" panose="020B0503020204020204" pitchFamily="34" charset="-122"/>
                <a:ea typeface="Microsoft YaHei" panose="020B0503020204020204" pitchFamily="34" charset="-122"/>
              </a:rPr>
              <a:t>ping</a:t>
            </a:r>
            <a:r>
              <a:rPr lang="zh-CN" altLang="en-US" sz="2000" dirty="0">
                <a:latin typeface="Microsoft YaHei" panose="020B0503020204020204" pitchFamily="34" charset="-122"/>
                <a:ea typeface="Microsoft YaHei" panose="020B0503020204020204" pitchFamily="34" charset="-122"/>
              </a:rPr>
              <a:t>虚拟机</a:t>
            </a:r>
            <a:endParaRPr lang="en-US" sz="2000"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8C323A5-CC95-44BC-902B-B1719B4E87BC}"/>
              </a:ext>
            </a:extLst>
          </p:cNvPr>
          <p:cNvSpPr txBox="1"/>
          <p:nvPr/>
        </p:nvSpPr>
        <p:spPr>
          <a:xfrm>
            <a:off x="7896200" y="6391354"/>
            <a:ext cx="2743200" cy="400110"/>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虚拟机</a:t>
            </a:r>
            <a:r>
              <a:rPr lang="en-US" altLang="zh-CN" sz="2000" dirty="0">
                <a:latin typeface="Microsoft YaHei" panose="020B0503020204020204" pitchFamily="34" charset="-122"/>
                <a:ea typeface="Microsoft YaHei" panose="020B0503020204020204" pitchFamily="34" charset="-122"/>
              </a:rPr>
              <a:t>ping</a:t>
            </a:r>
            <a:r>
              <a:rPr lang="zh-CN" altLang="en-US" sz="2000" dirty="0">
                <a:latin typeface="Microsoft YaHei" panose="020B0503020204020204" pitchFamily="34" charset="-122"/>
                <a:ea typeface="Microsoft YaHei" panose="020B0503020204020204" pitchFamily="34" charset="-122"/>
              </a:rPr>
              <a:t>主机</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7031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a:t>
            </a:r>
            <a:r>
              <a:rPr kumimoji="1" lang="en-US" altLang="zh-CN" b="1" dirty="0">
                <a:solidFill>
                  <a:srgbClr val="2965AB"/>
                </a:solidFill>
                <a:latin typeface="微软雅黑" panose="020B0503020204020204" pitchFamily="34" charset="-122"/>
                <a:ea typeface="微软雅黑" panose="020B0503020204020204" pitchFamily="34" charset="-122"/>
              </a:rPr>
              <a:t>SSH</a:t>
            </a:r>
            <a:r>
              <a:rPr kumimoji="1" lang="zh-CN" altLang="en-US" b="1" dirty="0">
                <a:solidFill>
                  <a:srgbClr val="2965AB"/>
                </a:solidFill>
                <a:latin typeface="微软雅黑" panose="020B0503020204020204" pitchFamily="34" charset="-122"/>
                <a:ea typeface="微软雅黑" panose="020B0503020204020204" pitchFamily="34" charset="-122"/>
              </a:rPr>
              <a:t>连接</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96752"/>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使用远程登陆工具</a:t>
            </a:r>
            <a:r>
              <a:rPr lang="en-US" altLang="zh-CN" sz="2400" dirty="0" err="1">
                <a:solidFill>
                  <a:prstClr val="black"/>
                </a:solidFill>
                <a:latin typeface="微软雅黑 "/>
                <a:ea typeface="微软雅黑" panose="020B0503020204020204" pitchFamily="34" charset="-122"/>
              </a:rPr>
              <a:t>Xshell</a:t>
            </a:r>
            <a:r>
              <a:rPr lang="zh-CN" altLang="en-US" sz="2400" dirty="0">
                <a:solidFill>
                  <a:prstClr val="black"/>
                </a:solidFill>
                <a:latin typeface="微软雅黑 "/>
                <a:ea typeface="微软雅黑" panose="020B0503020204020204" pitchFamily="34" charset="-122"/>
              </a:rPr>
              <a:t>建立新建两台虚拟机的连接</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CF4073C8-2ED7-43B8-ADAB-F694F134C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09" y="2060848"/>
            <a:ext cx="4676203" cy="4307775"/>
          </a:xfrm>
          <a:prstGeom prst="rect">
            <a:avLst/>
          </a:prstGeom>
        </p:spPr>
      </p:pic>
      <p:pic>
        <p:nvPicPr>
          <p:cNvPr id="7" name="图片 6">
            <a:extLst>
              <a:ext uri="{FF2B5EF4-FFF2-40B4-BE49-F238E27FC236}">
                <a16:creationId xmlns:a16="http://schemas.microsoft.com/office/drawing/2014/main" id="{902A2CF8-DF74-4E61-9FAB-C1D844348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991" y="2059734"/>
            <a:ext cx="4676204" cy="4308889"/>
          </a:xfrm>
          <a:prstGeom prst="rect">
            <a:avLst/>
          </a:prstGeom>
        </p:spPr>
      </p:pic>
    </p:spTree>
    <p:extLst>
      <p:ext uri="{BB962C8B-B14F-4D97-AF65-F5344CB8AC3E}">
        <p14:creationId xmlns:p14="http://schemas.microsoft.com/office/powerpoint/2010/main" val="2219452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b="1" dirty="0">
                <a:solidFill>
                  <a:srgbClr val="2965AB"/>
                </a:solidFill>
                <a:latin typeface="Microsoft YaHei" panose="020B0503020204020204" pitchFamily="34" charset="-122"/>
                <a:ea typeface="Microsoft YaHei" panose="020B0503020204020204" pitchFamily="34" charset="-122"/>
              </a:rPr>
              <a:t>Hadoop</a:t>
            </a:r>
            <a:r>
              <a:rPr kumimoji="1" lang="zh-CN" altLang="en-US" b="1" dirty="0">
                <a:solidFill>
                  <a:srgbClr val="2965AB"/>
                </a:solidFill>
                <a:latin typeface="Microsoft YaHei" panose="020B0503020204020204" pitchFamily="34" charset="-122"/>
                <a:ea typeface="Microsoft YaHei" panose="020B0503020204020204" pitchFamily="34" charset="-122"/>
              </a:rPr>
              <a:t>的发展历程</a:t>
            </a:r>
          </a:p>
        </p:txBody>
      </p:sp>
      <p:sp>
        <p:nvSpPr>
          <p:cNvPr id="5" name="文本框 4"/>
          <p:cNvSpPr txBox="1"/>
          <p:nvPr/>
        </p:nvSpPr>
        <p:spPr>
          <a:xfrm>
            <a:off x="479376" y="1259608"/>
            <a:ext cx="11245835" cy="5632311"/>
          </a:xfrm>
          <a:prstGeom prst="rect">
            <a:avLst/>
          </a:prstGeom>
          <a:noFill/>
        </p:spPr>
        <p:txBody>
          <a:bodyPr wrap="none" rtlCol="0">
            <a:spAutoFit/>
          </a:bodyPr>
          <a:lstStyle/>
          <a:p>
            <a:pPr marL="342900" indent="-342900">
              <a:lnSpc>
                <a:spcPct val="150000"/>
              </a:lnSpc>
              <a:buClr>
                <a:srgbClr val="0070C0"/>
              </a:buClr>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2002</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Nutch</a:t>
            </a:r>
            <a:r>
              <a:rPr lang="zh-CN" altLang="en-US" sz="2400" dirty="0">
                <a:latin typeface="Microsoft YaHei" panose="020B0503020204020204" pitchFamily="34" charset="-122"/>
                <a:ea typeface="Microsoft YaHei" panose="020B0503020204020204" pitchFamily="34" charset="-122"/>
              </a:rPr>
              <a:t>项目正式启动</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Clr>
                <a:srgbClr val="0070C0"/>
              </a:buClr>
              <a:buFont typeface="Arial" panose="020B0604020202020204" pitchFamily="34" charset="0"/>
              <a:buChar char="•"/>
            </a:pPr>
            <a:r>
              <a:rPr lang="en-US" altLang="zh-CN" sz="2400" dirty="0" err="1">
                <a:latin typeface="Microsoft YaHei" panose="020B0503020204020204" pitchFamily="34" charset="-122"/>
                <a:ea typeface="Microsoft YaHei" panose="020B0503020204020204" pitchFamily="34" charset="-122"/>
              </a:rPr>
              <a:t>Nutch</a:t>
            </a:r>
            <a:r>
              <a:rPr lang="zh-CN" altLang="en-US" sz="2400" dirty="0">
                <a:latin typeface="Microsoft YaHei" panose="020B0503020204020204" pitchFamily="34" charset="-122"/>
                <a:ea typeface="Microsoft YaHei" panose="020B0503020204020204" pitchFamily="34" charset="-122"/>
              </a:rPr>
              <a:t>是一款开源的搜索引擎，也就是所谓的网络爬虫，跟踪</a:t>
            </a:r>
            <a:r>
              <a:rPr lang="en-US" altLang="zh-CN" sz="2400" dirty="0">
                <a:latin typeface="Microsoft YaHei" panose="020B0503020204020204" pitchFamily="34" charset="-122"/>
                <a:ea typeface="Microsoft YaHei" panose="020B0503020204020204" pitchFamily="34" charset="-122"/>
              </a:rPr>
              <a:t>URL</a:t>
            </a:r>
            <a:r>
              <a:rPr lang="zh-CN" altLang="en-US" sz="2400" dirty="0">
                <a:latin typeface="Microsoft YaHei" panose="020B0503020204020204" pitchFamily="34" charset="-122"/>
                <a:ea typeface="Microsoft YaHei" panose="020B0503020204020204" pitchFamily="34" charset="-122"/>
              </a:rPr>
              <a:t>来抓取互联网</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Clr>
                <a:srgbClr val="0070C0"/>
              </a:buClr>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但是，</a:t>
            </a:r>
            <a:r>
              <a:rPr lang="en-US" altLang="zh-CN" sz="2400" dirty="0" err="1">
                <a:latin typeface="Microsoft YaHei" panose="020B0503020204020204" pitchFamily="34" charset="-122"/>
                <a:ea typeface="Microsoft YaHei" panose="020B0503020204020204" pitchFamily="34" charset="-122"/>
              </a:rPr>
              <a:t>Nutch</a:t>
            </a:r>
            <a:r>
              <a:rPr lang="zh-CN" altLang="en-US" sz="2400" dirty="0">
                <a:latin typeface="Microsoft YaHei" panose="020B0503020204020204" pitchFamily="34" charset="-122"/>
                <a:ea typeface="Microsoft YaHei" panose="020B0503020204020204" pitchFamily="34" charset="-122"/>
              </a:rPr>
              <a:t>缺乏可扩展度，不能进行数十亿网页搜索问题</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a:lnSpc>
                <a:spcPct val="150000"/>
              </a:lnSpc>
              <a:buClr>
                <a:srgbClr val="0070C0"/>
              </a:buCl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a:p>
            <a:pPr marL="342900" indent="-342900">
              <a:buClr>
                <a:srgbClr val="0070C0"/>
              </a:buClr>
              <a:buFont typeface="Arial" panose="020B0604020202020204" pitchFamily="34" charset="0"/>
              <a:buChar char="•"/>
            </a:pPr>
            <a:endParaRPr lang="en-US" sz="2400" dirty="0">
              <a:latin typeface="Microsoft YaHei" panose="020B0503020204020204" pitchFamily="34" charset="-122"/>
              <a:ea typeface="Microsoft YaHei"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120" y="4653136"/>
            <a:ext cx="3611201" cy="1224136"/>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建立免密</a:t>
            </a:r>
            <a:r>
              <a:rPr kumimoji="1" lang="en-US" altLang="zh-CN" b="1" dirty="0">
                <a:solidFill>
                  <a:srgbClr val="2965AB"/>
                </a:solidFill>
                <a:latin typeface="微软雅黑" panose="020B0503020204020204" pitchFamily="34" charset="-122"/>
                <a:ea typeface="微软雅黑" panose="020B0503020204020204" pitchFamily="34" charset="-122"/>
              </a:rPr>
              <a:t>SSH</a:t>
            </a:r>
            <a:r>
              <a:rPr kumimoji="1" lang="zh-CN" altLang="en-US" b="1" dirty="0">
                <a:solidFill>
                  <a:srgbClr val="2965AB"/>
                </a:solidFill>
                <a:latin typeface="微软雅黑" panose="020B0503020204020204" pitchFamily="34" charset="-122"/>
                <a:ea typeface="微软雅黑" panose="020B0503020204020204" pitchFamily="34" charset="-122"/>
              </a:rPr>
              <a:t>互访</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96752"/>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以</a:t>
            </a:r>
            <a:r>
              <a:rPr lang="en-US" altLang="zh-CN" sz="2400" dirty="0">
                <a:solidFill>
                  <a:prstClr val="black"/>
                </a:solidFill>
                <a:latin typeface="微软雅黑 "/>
                <a:ea typeface="微软雅黑" panose="020B0503020204020204" pitchFamily="34" charset="-122"/>
              </a:rPr>
              <a:t>root</a:t>
            </a:r>
            <a:r>
              <a:rPr lang="zh-CN" altLang="en-US" sz="2400" dirty="0">
                <a:solidFill>
                  <a:prstClr val="black"/>
                </a:solidFill>
                <a:latin typeface="微软雅黑 "/>
                <a:ea typeface="微软雅黑" panose="020B0503020204020204" pitchFamily="34" charset="-122"/>
              </a:rPr>
              <a:t>用户登录</a:t>
            </a:r>
            <a:r>
              <a:rPr lang="en-US" altLang="zh-CN" sz="2400" dirty="0" err="1">
                <a:solidFill>
                  <a:prstClr val="black"/>
                </a:solidFill>
                <a:latin typeface="微软雅黑 "/>
                <a:ea typeface="微软雅黑" panose="020B0503020204020204" pitchFamily="34" charset="-122"/>
              </a:rPr>
              <a:t>namenode</a:t>
            </a:r>
            <a:r>
              <a:rPr lang="zh-CN" altLang="en-US" sz="2400" dirty="0">
                <a:solidFill>
                  <a:prstClr val="black"/>
                </a:solidFill>
                <a:latin typeface="微软雅黑 "/>
                <a:ea typeface="微软雅黑" panose="020B0503020204020204" pitchFamily="34" charset="-122"/>
              </a:rPr>
              <a:t>，修改</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/hosts</a:t>
            </a:r>
            <a:r>
              <a:rPr lang="zh-CN" altLang="en-US" sz="2400" dirty="0">
                <a:solidFill>
                  <a:prstClr val="black"/>
                </a:solidFill>
                <a:latin typeface="微软雅黑 "/>
                <a:ea typeface="微软雅黑" panose="020B0503020204020204" pitchFamily="34" charset="-122"/>
              </a:rPr>
              <a:t>文件</a:t>
            </a:r>
            <a:endParaRPr lang="en-US" altLang="zh-CN" sz="2400" dirty="0">
              <a:solidFill>
                <a:prstClr val="black"/>
              </a:solidFill>
              <a:latin typeface="微软雅黑 "/>
              <a:ea typeface="微软雅黑" panose="020B0503020204020204" pitchFamily="34" charset="-122"/>
            </a:endParaRPr>
          </a:p>
          <a:p>
            <a:pPr marL="0" indent="0">
              <a:buNone/>
            </a:pPr>
            <a:r>
              <a:rPr lang="nb-NO" sz="2000" dirty="0">
                <a:solidFill>
                  <a:srgbClr val="8F5902"/>
                </a:solidFill>
                <a:latin typeface="Monaco"/>
              </a:rPr>
              <a:t>    [</a:t>
            </a:r>
            <a:r>
              <a:rPr lang="nb-NO" sz="2000" dirty="0">
                <a:solidFill>
                  <a:srgbClr val="000000"/>
                </a:solidFill>
                <a:latin typeface="Monaco"/>
              </a:rPr>
              <a:t>root@namenode </a:t>
            </a:r>
            <a:r>
              <a:rPr lang="nb-NO" sz="2000" dirty="0">
                <a:solidFill>
                  <a:srgbClr val="A40000"/>
                </a:solidFill>
                <a:latin typeface="Monaco"/>
              </a:rPr>
              <a:t>~</a:t>
            </a:r>
            <a:r>
              <a:rPr lang="nb-NO" sz="2000" dirty="0">
                <a:solidFill>
                  <a:srgbClr val="8F5902"/>
                </a:solidFill>
                <a:latin typeface="Monaco"/>
              </a:rPr>
              <a:t>]</a:t>
            </a:r>
            <a:r>
              <a:rPr lang="nb-NO" sz="2000" dirty="0">
                <a:solidFill>
                  <a:srgbClr val="000000"/>
                </a:solidFill>
                <a:latin typeface="Monaco"/>
              </a:rPr>
              <a:t># vi /etc/hosts</a:t>
            </a:r>
          </a:p>
          <a:p>
            <a:pPr>
              <a:buClr>
                <a:srgbClr val="0070C0"/>
              </a:buClr>
            </a:pPr>
            <a:endParaRPr lang="en-US" altLang="zh-CN" sz="2400" dirty="0">
              <a:solidFill>
                <a:srgbClr val="000000"/>
              </a:solidFill>
              <a:latin typeface="Microsoft YaHei" panose="020B0503020204020204" pitchFamily="34" charset="-122"/>
              <a:ea typeface="Microsoft YaHei" panose="020B0503020204020204" pitchFamily="34" charset="-122"/>
            </a:endParaRPr>
          </a:p>
          <a:p>
            <a:pPr>
              <a:buClr>
                <a:srgbClr val="0070C0"/>
              </a:buClr>
            </a:pPr>
            <a:r>
              <a:rPr lang="zh-CN" altLang="en-US" sz="2400" dirty="0">
                <a:solidFill>
                  <a:srgbClr val="000000"/>
                </a:solidFill>
                <a:latin typeface="Microsoft YaHei" panose="020B0503020204020204" pitchFamily="34" charset="-122"/>
                <a:ea typeface="Microsoft YaHei" panose="020B0503020204020204" pitchFamily="34" charset="-122"/>
              </a:rPr>
              <a:t>输入以下内容：</a:t>
            </a:r>
            <a:endParaRPr lang="en-US" altLang="zh-CN" sz="2400" dirty="0">
              <a:solidFill>
                <a:srgbClr val="000000"/>
              </a:solidFill>
              <a:latin typeface="Microsoft YaHei" panose="020B0503020204020204" pitchFamily="34" charset="-122"/>
              <a:ea typeface="Microsoft YaHei" panose="020B0503020204020204" pitchFamily="34" charset="-122"/>
            </a:endParaRPr>
          </a:p>
          <a:p>
            <a:pPr>
              <a:buClr>
                <a:srgbClr val="0070C0"/>
              </a:buClr>
            </a:pPr>
            <a:endParaRPr lang="en-US" altLang="zh-CN" sz="2400" dirty="0">
              <a:solidFill>
                <a:srgbClr val="000000"/>
              </a:solidFill>
              <a:latin typeface="Microsoft YaHei" panose="020B0503020204020204" pitchFamily="34" charset="-122"/>
              <a:ea typeface="Microsoft YaHei" panose="020B0503020204020204" pitchFamily="34" charset="-122"/>
            </a:endParaRPr>
          </a:p>
          <a:p>
            <a:pPr>
              <a:buClr>
                <a:srgbClr val="0070C0"/>
              </a:buClr>
            </a:pPr>
            <a:endParaRPr lang="en-US" altLang="zh-CN" sz="2400" dirty="0">
              <a:solidFill>
                <a:srgbClr val="000000"/>
              </a:solidFill>
              <a:latin typeface="Microsoft YaHei" panose="020B0503020204020204" pitchFamily="34" charset="-122"/>
              <a:ea typeface="Microsoft YaHei" panose="020B0503020204020204" pitchFamily="34" charset="-122"/>
            </a:endParaRPr>
          </a:p>
          <a:p>
            <a:pPr>
              <a:buClr>
                <a:srgbClr val="0070C0"/>
              </a:buClr>
            </a:pPr>
            <a:endParaRPr lang="en-US" altLang="zh-CN" sz="2400" dirty="0">
              <a:solidFill>
                <a:srgbClr val="000000"/>
              </a:solidFill>
              <a:latin typeface="Microsoft YaHei" panose="020B0503020204020204" pitchFamily="34" charset="-122"/>
              <a:ea typeface="Microsoft YaHei" panose="020B0503020204020204" pitchFamily="34" charset="-122"/>
            </a:endParaRPr>
          </a:p>
          <a:p>
            <a:pPr>
              <a:buClr>
                <a:srgbClr val="0070C0"/>
              </a:buClr>
            </a:pPr>
            <a:r>
              <a:rPr lang="zh-CN" altLang="en-US" sz="2400" dirty="0">
                <a:solidFill>
                  <a:srgbClr val="000000"/>
                </a:solidFill>
                <a:latin typeface="Microsoft YaHei" panose="020B0503020204020204" pitchFamily="34" charset="-122"/>
                <a:ea typeface="Microsoft YaHei" panose="020B0503020204020204" pitchFamily="34" charset="-122"/>
              </a:rPr>
              <a:t>相同的，“</a:t>
            </a:r>
            <a:r>
              <a:rPr lang="en-US" altLang="zh-CN" sz="2400" dirty="0" err="1">
                <a:solidFill>
                  <a:srgbClr val="000000"/>
                </a:solidFill>
                <a:latin typeface="Microsoft YaHei" panose="020B0503020204020204" pitchFamily="34" charset="-122"/>
                <a:ea typeface="Microsoft YaHei" panose="020B0503020204020204" pitchFamily="34" charset="-122"/>
              </a:rPr>
              <a:t>i</a:t>
            </a:r>
            <a:r>
              <a:rPr lang="zh-CN" altLang="en-US" sz="2400" dirty="0">
                <a:solidFill>
                  <a:srgbClr val="000000"/>
                </a:solidFill>
                <a:latin typeface="Microsoft YaHei" panose="020B0503020204020204" pitchFamily="34" charset="-122"/>
                <a:ea typeface="Microsoft YaHei" panose="020B0503020204020204" pitchFamily="34" charset="-122"/>
              </a:rPr>
              <a:t>”进入编辑</a:t>
            </a:r>
            <a:endParaRPr lang="en-US" altLang="zh-CN" sz="2400" dirty="0">
              <a:solidFill>
                <a:srgbClr val="000000"/>
              </a:solidFill>
              <a:latin typeface="Microsoft YaHei" panose="020B0503020204020204" pitchFamily="34" charset="-122"/>
              <a:ea typeface="Microsoft YaHei" panose="020B0503020204020204" pitchFamily="34" charset="-122"/>
            </a:endParaRPr>
          </a:p>
          <a:p>
            <a:pPr>
              <a:buClr>
                <a:srgbClr val="0070C0"/>
              </a:buClr>
            </a:pPr>
            <a:endParaRPr lang="en-US" altLang="zh-CN" sz="2400" dirty="0">
              <a:solidFill>
                <a:srgbClr val="000000"/>
              </a:solidFill>
              <a:latin typeface="Microsoft YaHei" panose="020B0503020204020204" pitchFamily="34" charset="-122"/>
              <a:ea typeface="Microsoft YaHei" panose="020B0503020204020204" pitchFamily="34" charset="-122"/>
            </a:endParaRPr>
          </a:p>
          <a:p>
            <a:pPr>
              <a:buClr>
                <a:srgbClr val="0070C0"/>
              </a:buClr>
            </a:pPr>
            <a:r>
              <a:rPr lang="zh-CN" altLang="en-US" sz="2400" dirty="0">
                <a:solidFill>
                  <a:srgbClr val="000000"/>
                </a:solidFill>
                <a:latin typeface="Microsoft YaHei" panose="020B0503020204020204" pitchFamily="34" charset="-122"/>
                <a:ea typeface="Microsoft YaHei" panose="020B0503020204020204" pitchFamily="34" charset="-122"/>
              </a:rPr>
              <a:t>“</a:t>
            </a:r>
            <a:r>
              <a:rPr lang="en-US" altLang="zh-CN" sz="2400" dirty="0">
                <a:solidFill>
                  <a:srgbClr val="000000"/>
                </a:solidFill>
                <a:latin typeface="Microsoft YaHei" panose="020B0503020204020204" pitchFamily="34" charset="-122"/>
                <a:ea typeface="Microsoft YaHei" panose="020B0503020204020204" pitchFamily="34" charset="-122"/>
              </a:rPr>
              <a:t>Esc</a:t>
            </a:r>
            <a:r>
              <a:rPr lang="zh-CN" altLang="en-US" sz="2400" dirty="0">
                <a:solidFill>
                  <a:srgbClr val="000000"/>
                </a:solidFill>
                <a:latin typeface="Microsoft YaHei" panose="020B0503020204020204" pitchFamily="34" charset="-122"/>
                <a:ea typeface="Microsoft YaHei" panose="020B0503020204020204" pitchFamily="34" charset="-122"/>
              </a:rPr>
              <a:t>”退出，“：</a:t>
            </a:r>
            <a:r>
              <a:rPr lang="en-US" altLang="zh-CN" sz="2400" dirty="0" err="1">
                <a:solidFill>
                  <a:srgbClr val="000000"/>
                </a:solidFill>
                <a:latin typeface="Microsoft YaHei" panose="020B0503020204020204" pitchFamily="34" charset="-122"/>
                <a:ea typeface="Microsoft YaHei" panose="020B0503020204020204" pitchFamily="34" charset="-122"/>
              </a:rPr>
              <a:t>wq</a:t>
            </a:r>
            <a:r>
              <a:rPr lang="zh-CN" altLang="en-US" sz="2400" dirty="0">
                <a:solidFill>
                  <a:srgbClr val="000000"/>
                </a:solidFill>
                <a:latin typeface="Microsoft YaHei" panose="020B0503020204020204" pitchFamily="34" charset="-122"/>
                <a:ea typeface="Microsoft YaHei" panose="020B0503020204020204" pitchFamily="34" charset="-122"/>
              </a:rPr>
              <a:t>”保存并返回</a:t>
            </a:r>
            <a:endParaRPr lang="en-US" altLang="zh-CN" sz="2400" dirty="0">
              <a:solidFill>
                <a:srgbClr val="000000"/>
              </a:solidFill>
              <a:latin typeface="Microsoft YaHei" panose="020B0503020204020204" pitchFamily="34" charset="-122"/>
              <a:ea typeface="Microsoft YaHei" panose="020B0503020204020204" pitchFamily="34" charset="-122"/>
            </a:endParaRPr>
          </a:p>
          <a:p>
            <a:pPr marL="0" indent="0">
              <a:buClr>
                <a:srgbClr val="0070C0"/>
              </a:buClr>
              <a:buNone/>
            </a:pPr>
            <a:endParaRPr lang="nb-NO" sz="2000" b="1" dirty="0">
              <a:solidFill>
                <a:srgbClr val="000000"/>
              </a:solidFill>
              <a:latin typeface="Monaco"/>
            </a:endParaRPr>
          </a:p>
          <a:p>
            <a:pPr marL="0" indent="0">
              <a:buNone/>
            </a:pPr>
            <a:endParaRPr lang="nb-NO" sz="2000" b="1" dirty="0">
              <a:solidFill>
                <a:srgbClr val="000000"/>
              </a:solidFill>
              <a:latin typeface="Monaco"/>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01E81F54-66F6-43D2-A21D-86921CBBFD1F}"/>
              </a:ext>
            </a:extLst>
          </p:cNvPr>
          <p:cNvSpPr/>
          <p:nvPr/>
        </p:nvSpPr>
        <p:spPr>
          <a:xfrm>
            <a:off x="695400" y="3277433"/>
            <a:ext cx="6096000" cy="1015663"/>
          </a:xfrm>
          <a:prstGeom prst="rect">
            <a:avLst/>
          </a:prstGeom>
        </p:spPr>
        <p:txBody>
          <a:bodyPr>
            <a:spAutoFit/>
          </a:bodyPr>
          <a:lstStyle/>
          <a:p>
            <a:r>
              <a:rPr lang="en-US" sz="2000" dirty="0">
                <a:solidFill>
                  <a:srgbClr val="0000CF"/>
                </a:solidFill>
                <a:latin typeface="Monaco"/>
              </a:rPr>
              <a:t>192.168.137.130 </a:t>
            </a:r>
            <a:r>
              <a:rPr lang="en-US" sz="2000" dirty="0" err="1">
                <a:solidFill>
                  <a:srgbClr val="000000"/>
                </a:solidFill>
                <a:latin typeface="Monaco"/>
              </a:rPr>
              <a:t>namenode</a:t>
            </a:r>
            <a:endParaRPr lang="en-US" sz="2000" dirty="0">
              <a:solidFill>
                <a:srgbClr val="000000"/>
              </a:solidFill>
              <a:latin typeface="Monaco"/>
            </a:endParaRPr>
          </a:p>
          <a:p>
            <a:r>
              <a:rPr lang="en-US" sz="2000" dirty="0">
                <a:solidFill>
                  <a:srgbClr val="0000CF"/>
                </a:solidFill>
                <a:latin typeface="Monaco"/>
              </a:rPr>
              <a:t>192.168.137.131 </a:t>
            </a:r>
            <a:r>
              <a:rPr lang="en-US" sz="2000" dirty="0">
                <a:solidFill>
                  <a:srgbClr val="000000"/>
                </a:solidFill>
                <a:latin typeface="Monaco"/>
              </a:rPr>
              <a:t>datanode1</a:t>
            </a:r>
          </a:p>
          <a:p>
            <a:r>
              <a:rPr lang="en-US" sz="2000" dirty="0">
                <a:solidFill>
                  <a:srgbClr val="0000CF"/>
                </a:solidFill>
                <a:latin typeface="Monaco"/>
              </a:rPr>
              <a:t>192.168.137.132 </a:t>
            </a:r>
            <a:r>
              <a:rPr lang="en-US" sz="2000" dirty="0">
                <a:solidFill>
                  <a:srgbClr val="000000"/>
                </a:solidFill>
                <a:latin typeface="Monaco"/>
              </a:rPr>
              <a:t>datanode2</a:t>
            </a:r>
          </a:p>
        </p:txBody>
      </p:sp>
      <p:pic>
        <p:nvPicPr>
          <p:cNvPr id="6" name="图片 5">
            <a:extLst>
              <a:ext uri="{FF2B5EF4-FFF2-40B4-BE49-F238E27FC236}">
                <a16:creationId xmlns:a16="http://schemas.microsoft.com/office/drawing/2014/main" id="{B32EEF78-87A2-4254-B740-B64521779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493" y="3277433"/>
            <a:ext cx="5608806" cy="1806097"/>
          </a:xfrm>
          <a:prstGeom prst="rect">
            <a:avLst/>
          </a:prstGeom>
        </p:spPr>
      </p:pic>
      <p:sp>
        <p:nvSpPr>
          <p:cNvPr id="9" name="矩形 8">
            <a:extLst>
              <a:ext uri="{FF2B5EF4-FFF2-40B4-BE49-F238E27FC236}">
                <a16:creationId xmlns:a16="http://schemas.microsoft.com/office/drawing/2014/main" id="{B5FE1A1F-8CDD-4C22-A1A6-2260D5446A43}"/>
              </a:ext>
            </a:extLst>
          </p:cNvPr>
          <p:cNvSpPr/>
          <p:nvPr/>
        </p:nvSpPr>
        <p:spPr>
          <a:xfrm>
            <a:off x="5352672" y="3598262"/>
            <a:ext cx="1967464" cy="47881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0284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建立免密码</a:t>
            </a:r>
            <a:r>
              <a:rPr kumimoji="1" lang="en-US" altLang="zh-CN" b="1" dirty="0">
                <a:solidFill>
                  <a:srgbClr val="2965AB"/>
                </a:solidFill>
                <a:latin typeface="微软雅黑" panose="020B0503020204020204" pitchFamily="34" charset="-122"/>
                <a:ea typeface="微软雅黑" panose="020B0503020204020204" pitchFamily="34" charset="-122"/>
              </a:rPr>
              <a:t>SSH</a:t>
            </a:r>
            <a:r>
              <a:rPr kumimoji="1" lang="zh-CN" altLang="en-US" b="1" dirty="0">
                <a:solidFill>
                  <a:srgbClr val="2965AB"/>
                </a:solidFill>
                <a:latin typeface="微软雅黑" panose="020B0503020204020204" pitchFamily="34" charset="-122"/>
                <a:ea typeface="微软雅黑" panose="020B0503020204020204" pitchFamily="34" charset="-122"/>
              </a:rPr>
              <a:t>互访</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95856" y="1196752"/>
            <a:ext cx="11384160" cy="5799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以</a:t>
            </a:r>
            <a:r>
              <a:rPr lang="en-US" altLang="zh-CN" sz="2400" dirty="0">
                <a:solidFill>
                  <a:prstClr val="black"/>
                </a:solidFill>
                <a:latin typeface="微软雅黑 "/>
                <a:ea typeface="微软雅黑" panose="020B0503020204020204" pitchFamily="34" charset="-122"/>
              </a:rPr>
              <a:t>root</a:t>
            </a:r>
            <a:r>
              <a:rPr lang="zh-CN" altLang="en-US" sz="2400" dirty="0">
                <a:solidFill>
                  <a:prstClr val="black"/>
                </a:solidFill>
                <a:latin typeface="微软雅黑 "/>
                <a:ea typeface="微软雅黑" panose="020B0503020204020204" pitchFamily="34" charset="-122"/>
              </a:rPr>
              <a:t>用户，将</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/hosts</a:t>
            </a:r>
            <a:r>
              <a:rPr lang="zh-CN" altLang="en-US" sz="2400" dirty="0">
                <a:solidFill>
                  <a:prstClr val="black"/>
                </a:solidFill>
                <a:latin typeface="微软雅黑 "/>
                <a:ea typeface="微软雅黑" panose="020B0503020204020204" pitchFamily="34" charset="-122"/>
              </a:rPr>
              <a:t>文件拷贝到另两台虚拟机的</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/hosts</a:t>
            </a:r>
            <a:r>
              <a:rPr lang="zh-CN" altLang="en-US" sz="2400" dirty="0">
                <a:solidFill>
                  <a:prstClr val="black"/>
                </a:solidFill>
                <a:latin typeface="微软雅黑 "/>
                <a:ea typeface="微软雅黑" panose="020B0503020204020204" pitchFamily="34" charset="-122"/>
              </a:rPr>
              <a:t>文件中</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2400" dirty="0" err="1">
                <a:solidFill>
                  <a:prstClr val="black"/>
                </a:solidFill>
                <a:latin typeface="微软雅黑 "/>
                <a:ea typeface="微软雅黑" panose="020B0503020204020204" pitchFamily="34" charset="-122"/>
              </a:rPr>
              <a:t>scp</a:t>
            </a:r>
            <a:r>
              <a:rPr lang="zh-CN" altLang="en-US" sz="2400" dirty="0">
                <a:solidFill>
                  <a:prstClr val="black"/>
                </a:solidFill>
                <a:latin typeface="微软雅黑 "/>
                <a:ea typeface="微软雅黑" panose="020B0503020204020204" pitchFamily="34" charset="-122"/>
              </a:rPr>
              <a:t>为</a:t>
            </a:r>
            <a:r>
              <a:rPr lang="en-US" altLang="zh-CN" sz="2400" dirty="0">
                <a:solidFill>
                  <a:prstClr val="black"/>
                </a:solidFill>
                <a:latin typeface="微软雅黑 "/>
                <a:ea typeface="微软雅黑" panose="020B0503020204020204" pitchFamily="34" charset="-122"/>
              </a:rPr>
              <a:t>Centos</a:t>
            </a:r>
            <a:r>
              <a:rPr lang="zh-CN" altLang="en-US" sz="2400" dirty="0">
                <a:solidFill>
                  <a:prstClr val="black"/>
                </a:solidFill>
                <a:latin typeface="微软雅黑 "/>
                <a:ea typeface="微软雅黑" panose="020B0503020204020204" pitchFamily="34" charset="-122"/>
              </a:rPr>
              <a:t>的远程拷贝命令</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注意：</a:t>
            </a:r>
            <a:r>
              <a:rPr lang="en-US" altLang="zh-CN" sz="2400" dirty="0" err="1">
                <a:solidFill>
                  <a:prstClr val="black"/>
                </a:solidFill>
                <a:latin typeface="微软雅黑 "/>
                <a:ea typeface="微软雅黑" panose="020B0503020204020204" pitchFamily="34" charset="-122"/>
              </a:rPr>
              <a:t>scp</a:t>
            </a:r>
            <a:r>
              <a:rPr lang="zh-CN" altLang="en-US" sz="2400" dirty="0">
                <a:solidFill>
                  <a:prstClr val="black"/>
                </a:solidFill>
                <a:latin typeface="微软雅黑 "/>
                <a:ea typeface="微软雅黑" panose="020B0503020204020204" pitchFamily="34" charset="-122"/>
              </a:rPr>
              <a:t>和 </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etc</a:t>
            </a:r>
            <a:r>
              <a:rPr lang="en-US" altLang="zh-CN" sz="2400" dirty="0">
                <a:solidFill>
                  <a:prstClr val="black"/>
                </a:solidFill>
                <a:latin typeface="微软雅黑 "/>
                <a:ea typeface="微软雅黑" panose="020B0503020204020204" pitchFamily="34" charset="-122"/>
              </a:rPr>
              <a:t>/hosts </a:t>
            </a:r>
            <a:r>
              <a:rPr lang="zh-CN" altLang="en-US" sz="2400" dirty="0">
                <a:solidFill>
                  <a:prstClr val="black"/>
                </a:solidFill>
                <a:latin typeface="微软雅黑 "/>
                <a:ea typeface="微软雅黑" panose="020B0503020204020204" pitchFamily="34" charset="-122"/>
              </a:rPr>
              <a:t>后面分别有一个空格</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nb-NO" sz="2000" dirty="0">
              <a:solidFill>
                <a:srgbClr val="000000"/>
              </a:solidFill>
              <a:latin typeface="Monaco"/>
            </a:endParaRPr>
          </a:p>
          <a:p>
            <a:pPr marL="0" indent="0">
              <a:buNone/>
            </a:pPr>
            <a:endParaRPr lang="nb-NO" sz="2000" dirty="0">
              <a:solidFill>
                <a:srgbClr val="000000"/>
              </a:solidFill>
              <a:latin typeface="Monaco"/>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5" name="矩形 4">
            <a:extLst>
              <a:ext uri="{FF2B5EF4-FFF2-40B4-BE49-F238E27FC236}">
                <a16:creationId xmlns:a16="http://schemas.microsoft.com/office/drawing/2014/main" id="{2E46A8D2-A343-467C-9357-07EFEE251468}"/>
              </a:ext>
            </a:extLst>
          </p:cNvPr>
          <p:cNvSpPr/>
          <p:nvPr/>
        </p:nvSpPr>
        <p:spPr>
          <a:xfrm>
            <a:off x="743744" y="2348880"/>
            <a:ext cx="8376592" cy="707886"/>
          </a:xfrm>
          <a:prstGeom prst="rect">
            <a:avLst/>
          </a:prstGeom>
        </p:spPr>
        <p:txBody>
          <a:bodyPr wrap="squar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scp</a:t>
            </a:r>
            <a:r>
              <a:rPr lang="en-US" sz="2000" dirty="0">
                <a:solidFill>
                  <a:srgbClr val="000000"/>
                </a:solidFill>
                <a:latin typeface="Monaco"/>
              </a:rPr>
              <a:t>  /</a:t>
            </a:r>
            <a:r>
              <a:rPr lang="en-US" sz="2000" dirty="0" err="1">
                <a:solidFill>
                  <a:srgbClr val="000000"/>
                </a:solidFill>
                <a:latin typeface="Monaco"/>
              </a:rPr>
              <a:t>etc</a:t>
            </a:r>
            <a:r>
              <a:rPr lang="en-US" sz="2000" dirty="0">
                <a:solidFill>
                  <a:srgbClr val="000000"/>
                </a:solidFill>
                <a:latin typeface="Monaco"/>
              </a:rPr>
              <a:t>/hosts  root@192.168.137.131:/</a:t>
            </a:r>
            <a:r>
              <a:rPr lang="en-US" sz="2000" dirty="0" err="1">
                <a:solidFill>
                  <a:srgbClr val="000000"/>
                </a:solidFill>
                <a:latin typeface="Monaco"/>
              </a:rPr>
              <a:t>etc</a:t>
            </a:r>
            <a:r>
              <a:rPr lang="en-US" sz="2000" dirty="0">
                <a:solidFill>
                  <a:srgbClr val="000000"/>
                </a:solidFill>
                <a:latin typeface="Monaco"/>
              </a:rPr>
              <a:t>/hosts</a:t>
            </a:r>
          </a:p>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scp</a:t>
            </a:r>
            <a:r>
              <a:rPr lang="en-US" sz="2000" dirty="0">
                <a:solidFill>
                  <a:srgbClr val="000000"/>
                </a:solidFill>
                <a:latin typeface="Monaco"/>
              </a:rPr>
              <a:t>  /</a:t>
            </a:r>
            <a:r>
              <a:rPr lang="en-US" sz="2000" dirty="0" err="1">
                <a:solidFill>
                  <a:srgbClr val="000000"/>
                </a:solidFill>
                <a:latin typeface="Monaco"/>
              </a:rPr>
              <a:t>etc</a:t>
            </a:r>
            <a:r>
              <a:rPr lang="en-US" sz="2000" dirty="0">
                <a:solidFill>
                  <a:srgbClr val="000000"/>
                </a:solidFill>
                <a:latin typeface="Monaco"/>
              </a:rPr>
              <a:t>/hosts  root@192.168.137.132:/</a:t>
            </a:r>
            <a:r>
              <a:rPr lang="en-US" sz="2000" dirty="0" err="1">
                <a:solidFill>
                  <a:srgbClr val="000000"/>
                </a:solidFill>
                <a:latin typeface="Monaco"/>
              </a:rPr>
              <a:t>etc</a:t>
            </a:r>
            <a:r>
              <a:rPr lang="en-US" sz="2000" dirty="0">
                <a:solidFill>
                  <a:srgbClr val="000000"/>
                </a:solidFill>
                <a:latin typeface="Monaco"/>
              </a:rPr>
              <a:t>/hosts</a:t>
            </a:r>
          </a:p>
        </p:txBody>
      </p:sp>
      <p:pic>
        <p:nvPicPr>
          <p:cNvPr id="6" name="图片 5">
            <a:extLst>
              <a:ext uri="{FF2B5EF4-FFF2-40B4-BE49-F238E27FC236}">
                <a16:creationId xmlns:a16="http://schemas.microsoft.com/office/drawing/2014/main" id="{C4D89FDD-CA4F-4C0A-8B1E-1570BCA5A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44" y="4869160"/>
            <a:ext cx="6149873" cy="1188823"/>
          </a:xfrm>
          <a:prstGeom prst="rect">
            <a:avLst/>
          </a:prstGeom>
        </p:spPr>
      </p:pic>
    </p:spTree>
    <p:extLst>
      <p:ext uri="{BB962C8B-B14F-4D97-AF65-F5344CB8AC3E}">
        <p14:creationId xmlns:p14="http://schemas.microsoft.com/office/powerpoint/2010/main" val="23025656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建立免密码</a:t>
            </a:r>
            <a:r>
              <a:rPr kumimoji="1" lang="en-US" altLang="zh-CN" b="1" dirty="0">
                <a:solidFill>
                  <a:srgbClr val="2965AB"/>
                </a:solidFill>
                <a:latin typeface="微软雅黑" panose="020B0503020204020204" pitchFamily="34" charset="-122"/>
                <a:ea typeface="微软雅黑" panose="020B0503020204020204" pitchFamily="34" charset="-122"/>
              </a:rPr>
              <a:t>SSH</a:t>
            </a:r>
            <a:r>
              <a:rPr kumimoji="1" lang="zh-CN" altLang="en-US" b="1" dirty="0">
                <a:solidFill>
                  <a:srgbClr val="2965AB"/>
                </a:solidFill>
                <a:latin typeface="微软雅黑" panose="020B0503020204020204" pitchFamily="34" charset="-122"/>
                <a:ea typeface="微软雅黑" panose="020B0503020204020204" pitchFamily="34" charset="-122"/>
              </a:rPr>
              <a:t>互访</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96752"/>
            <a:ext cx="1152128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退出管理员身份，登录</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用户</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分别在</a:t>
            </a:r>
            <a:r>
              <a:rPr lang="en-US" altLang="zh-CN" sz="2400" dirty="0" err="1">
                <a:solidFill>
                  <a:prstClr val="black"/>
                </a:solidFill>
                <a:latin typeface="微软雅黑 "/>
                <a:ea typeface="微软雅黑" panose="020B0503020204020204" pitchFamily="34" charset="-122"/>
              </a:rPr>
              <a:t>namenode</a:t>
            </a: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datanode2</a:t>
            </a:r>
            <a:r>
              <a:rPr lang="zh-CN" altLang="en-US" sz="2400" dirty="0">
                <a:solidFill>
                  <a:prstClr val="black"/>
                </a:solidFill>
                <a:latin typeface="微软雅黑 "/>
                <a:ea typeface="微软雅黑" panose="020B0503020204020204" pitchFamily="34" charset="-122"/>
              </a:rPr>
              <a:t>，生成密钥对</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注意：在途中所有设置均采用默认值，不输入任何指令，按三次“</a:t>
            </a:r>
            <a:r>
              <a:rPr lang="en-US" altLang="zh-CN" sz="2400" dirty="0">
                <a:solidFill>
                  <a:prstClr val="black"/>
                </a:solidFill>
                <a:latin typeface="微软雅黑 "/>
                <a:ea typeface="微软雅黑" panose="020B0503020204020204" pitchFamily="34" charset="-122"/>
              </a:rPr>
              <a:t>Enter</a:t>
            </a:r>
            <a:r>
              <a:rPr lang="zh-CN" altLang="en-US" sz="2400" dirty="0">
                <a:solidFill>
                  <a:prstClr val="black"/>
                </a:solidFill>
                <a:latin typeface="微软雅黑 "/>
                <a:ea typeface="微软雅黑" panose="020B0503020204020204" pitchFamily="34" charset="-122"/>
              </a:rPr>
              <a:t>”即可</a:t>
            </a:r>
            <a:endParaRPr lang="nb-NO" sz="2000" dirty="0">
              <a:solidFill>
                <a:srgbClr val="000000"/>
              </a:solidFill>
              <a:latin typeface="Monaco"/>
            </a:endParaRPr>
          </a:p>
          <a:p>
            <a:pPr marL="0" indent="0">
              <a:buNone/>
            </a:pPr>
            <a:endParaRPr lang="nb-NO" sz="2000" b="1" dirty="0">
              <a:solidFill>
                <a:srgbClr val="000000"/>
              </a:solidFill>
              <a:latin typeface="Monaco"/>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15" name="矩形 14">
            <a:extLst>
              <a:ext uri="{FF2B5EF4-FFF2-40B4-BE49-F238E27FC236}">
                <a16:creationId xmlns:a16="http://schemas.microsoft.com/office/drawing/2014/main" id="{0E868D58-75E7-4294-82D2-FA4E589240E5}"/>
              </a:ext>
            </a:extLst>
          </p:cNvPr>
          <p:cNvSpPr/>
          <p:nvPr/>
        </p:nvSpPr>
        <p:spPr>
          <a:xfrm>
            <a:off x="695400" y="3271614"/>
            <a:ext cx="8280920" cy="1323439"/>
          </a:xfrm>
          <a:prstGeom prst="rect">
            <a:avLst/>
          </a:prstGeom>
        </p:spPr>
        <p:txBody>
          <a:bodyPr wrap="square">
            <a:spAutoFit/>
          </a:bodyPr>
          <a:lstStyle/>
          <a:p>
            <a:r>
              <a:rPr lang="en-US" sz="2000" dirty="0">
                <a:solidFill>
                  <a:srgbClr val="8F5902"/>
                </a:solidFill>
                <a:latin typeface="Monaco"/>
              </a:rPr>
              <a:t>[</a:t>
            </a:r>
            <a:r>
              <a:rPr lang="en-US" sz="2000" dirty="0" err="1">
                <a:solidFill>
                  <a:srgbClr val="000000"/>
                </a:solidFill>
                <a:latin typeface="Monaco"/>
              </a:rPr>
              <a:t>root@namenode</a:t>
            </a:r>
            <a:r>
              <a:rPr lang="en-US" sz="2000" dirty="0">
                <a:solidFill>
                  <a:srgbClr val="000000"/>
                </a:solidFill>
                <a:latin typeface="Monaco"/>
              </a:rPr>
              <a:t> </a:t>
            </a:r>
            <a:r>
              <a:rPr lang="en-US" sz="2000" dirty="0" err="1">
                <a:solidFill>
                  <a:srgbClr val="000000"/>
                </a:solidFill>
                <a:latin typeface="Monaco"/>
              </a:rPr>
              <a:t>hadoop</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su</a:t>
            </a:r>
            <a:r>
              <a:rPr lang="en-US" sz="2000" dirty="0">
                <a:solidFill>
                  <a:srgbClr val="000000"/>
                </a:solidFill>
                <a:latin typeface="Monaco"/>
              </a:rPr>
              <a:t> </a:t>
            </a:r>
            <a:r>
              <a:rPr lang="en-US" sz="2000" dirty="0" err="1">
                <a:solidFill>
                  <a:srgbClr val="000000"/>
                </a:solidFill>
                <a:latin typeface="Monaco"/>
              </a:rPr>
              <a:t>hadoop</a:t>
            </a:r>
            <a:endParaRPr lang="en-US" sz="2000" dirty="0">
              <a:solidFill>
                <a:srgbClr val="000000"/>
              </a:solidFill>
              <a:latin typeface="Monaco"/>
            </a:endParaRPr>
          </a:p>
          <a:p>
            <a:r>
              <a:rPr lang="de-DE" sz="2000" dirty="0">
                <a:solidFill>
                  <a:srgbClr val="8F5902"/>
                </a:solidFill>
                <a:latin typeface="Monaco"/>
              </a:rPr>
              <a:t>[</a:t>
            </a:r>
            <a:r>
              <a:rPr lang="de-DE" sz="2000" dirty="0">
                <a:solidFill>
                  <a:srgbClr val="000000"/>
                </a:solidFill>
                <a:latin typeface="Monaco"/>
              </a:rPr>
              <a:t>hadoop@namenode </a:t>
            </a:r>
            <a:r>
              <a:rPr lang="de-DE" sz="2000" dirty="0">
                <a:solidFill>
                  <a:srgbClr val="A40000"/>
                </a:solidFill>
                <a:latin typeface="Monaco"/>
              </a:rPr>
              <a:t>~</a:t>
            </a:r>
            <a:r>
              <a:rPr lang="de-DE" sz="2000" dirty="0">
                <a:solidFill>
                  <a:srgbClr val="8F5902"/>
                </a:solidFill>
                <a:latin typeface="Monaco"/>
              </a:rPr>
              <a:t>]</a:t>
            </a:r>
            <a:r>
              <a:rPr lang="de-DE" sz="2000" dirty="0">
                <a:solidFill>
                  <a:srgbClr val="000000"/>
                </a:solidFill>
                <a:latin typeface="Monaco"/>
              </a:rPr>
              <a:t>$ ssh-keygen -t rsa</a:t>
            </a:r>
          </a:p>
          <a:p>
            <a:r>
              <a:rPr lang="de-DE" sz="2000" dirty="0">
                <a:solidFill>
                  <a:srgbClr val="8F5902"/>
                </a:solidFill>
                <a:latin typeface="Monaco"/>
              </a:rPr>
              <a:t>[</a:t>
            </a:r>
            <a:r>
              <a:rPr lang="de-DE" sz="2000" dirty="0">
                <a:solidFill>
                  <a:srgbClr val="000000"/>
                </a:solidFill>
                <a:latin typeface="Monaco"/>
              </a:rPr>
              <a:t>hadoop@datanode1 </a:t>
            </a:r>
            <a:r>
              <a:rPr lang="de-DE" sz="2000" dirty="0">
                <a:solidFill>
                  <a:srgbClr val="A40000"/>
                </a:solidFill>
                <a:latin typeface="Monaco"/>
              </a:rPr>
              <a:t>~</a:t>
            </a:r>
            <a:r>
              <a:rPr lang="de-DE" sz="2000" dirty="0">
                <a:solidFill>
                  <a:srgbClr val="8F5902"/>
                </a:solidFill>
                <a:latin typeface="Monaco"/>
              </a:rPr>
              <a:t>]</a:t>
            </a:r>
            <a:r>
              <a:rPr lang="de-DE" sz="2000" dirty="0">
                <a:solidFill>
                  <a:srgbClr val="000000"/>
                </a:solidFill>
                <a:latin typeface="Monaco"/>
              </a:rPr>
              <a:t>$ ssh-keygen -t rsa</a:t>
            </a:r>
          </a:p>
          <a:p>
            <a:r>
              <a:rPr lang="de-DE" sz="2000" dirty="0">
                <a:solidFill>
                  <a:srgbClr val="8F5902"/>
                </a:solidFill>
                <a:latin typeface="Monaco"/>
              </a:rPr>
              <a:t>[</a:t>
            </a:r>
            <a:r>
              <a:rPr lang="de-DE" sz="2000" dirty="0">
                <a:solidFill>
                  <a:srgbClr val="000000"/>
                </a:solidFill>
                <a:latin typeface="Monaco"/>
              </a:rPr>
              <a:t>hadoop@datanode2 </a:t>
            </a:r>
            <a:r>
              <a:rPr lang="de-DE" sz="2000" dirty="0">
                <a:solidFill>
                  <a:srgbClr val="A40000"/>
                </a:solidFill>
                <a:latin typeface="Monaco"/>
              </a:rPr>
              <a:t>~</a:t>
            </a:r>
            <a:r>
              <a:rPr lang="de-DE" sz="2000" dirty="0">
                <a:solidFill>
                  <a:srgbClr val="8F5902"/>
                </a:solidFill>
                <a:latin typeface="Monaco"/>
              </a:rPr>
              <a:t>]</a:t>
            </a:r>
            <a:r>
              <a:rPr lang="de-DE" sz="2000" dirty="0">
                <a:solidFill>
                  <a:srgbClr val="000000"/>
                </a:solidFill>
                <a:latin typeface="Monaco"/>
              </a:rPr>
              <a:t>$ ssh-keygen -t rsa</a:t>
            </a:r>
          </a:p>
        </p:txBody>
      </p:sp>
      <p:pic>
        <p:nvPicPr>
          <p:cNvPr id="5" name="图片 4">
            <a:extLst>
              <a:ext uri="{FF2B5EF4-FFF2-40B4-BE49-F238E27FC236}">
                <a16:creationId xmlns:a16="http://schemas.microsoft.com/office/drawing/2014/main" id="{234C4972-75E3-4FDB-AC1B-81D5797B2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68" y="3501008"/>
            <a:ext cx="4389500" cy="3025402"/>
          </a:xfrm>
          <a:prstGeom prst="rect">
            <a:avLst/>
          </a:prstGeom>
        </p:spPr>
      </p:pic>
      <p:sp>
        <p:nvSpPr>
          <p:cNvPr id="13" name="矩形 12">
            <a:extLst>
              <a:ext uri="{FF2B5EF4-FFF2-40B4-BE49-F238E27FC236}">
                <a16:creationId xmlns:a16="http://schemas.microsoft.com/office/drawing/2014/main" id="{03C34C3B-08A4-4233-99E7-AB0B0BB5A44A}"/>
              </a:ext>
            </a:extLst>
          </p:cNvPr>
          <p:cNvSpPr/>
          <p:nvPr/>
        </p:nvSpPr>
        <p:spPr>
          <a:xfrm>
            <a:off x="5807968" y="3501008"/>
            <a:ext cx="2808312" cy="14401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08664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建立免密码</a:t>
            </a:r>
            <a:r>
              <a:rPr kumimoji="1" lang="en-US" altLang="zh-CN" b="1" dirty="0">
                <a:solidFill>
                  <a:srgbClr val="2965AB"/>
                </a:solidFill>
                <a:latin typeface="微软雅黑" panose="020B0503020204020204" pitchFamily="34" charset="-122"/>
                <a:ea typeface="微软雅黑" panose="020B0503020204020204" pitchFamily="34" charset="-122"/>
              </a:rPr>
              <a:t>SSH</a:t>
            </a:r>
            <a:r>
              <a:rPr kumimoji="1" lang="zh-CN" altLang="en-US" b="1" dirty="0">
                <a:solidFill>
                  <a:srgbClr val="2965AB"/>
                </a:solidFill>
                <a:latin typeface="微软雅黑" panose="020B0503020204020204" pitchFamily="34" charset="-122"/>
                <a:ea typeface="微软雅黑" panose="020B0503020204020204" pitchFamily="34" charset="-122"/>
              </a:rPr>
              <a:t>互访</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56972"/>
            <a:ext cx="11593288" cy="52565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在</a:t>
            </a:r>
            <a:r>
              <a:rPr lang="en-US" altLang="zh-CN" sz="2400" dirty="0" err="1">
                <a:solidFill>
                  <a:prstClr val="black"/>
                </a:solidFill>
                <a:latin typeface="微软雅黑 "/>
                <a:ea typeface="微软雅黑" panose="020B0503020204020204" pitchFamily="34" charset="-122"/>
              </a:rPr>
              <a:t>namenode</a:t>
            </a: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datanode2</a:t>
            </a:r>
            <a:r>
              <a:rPr lang="zh-CN" altLang="en-US" sz="2400" dirty="0">
                <a:solidFill>
                  <a:prstClr val="black"/>
                </a:solidFill>
                <a:latin typeface="微软雅黑 "/>
                <a:ea typeface="微软雅黑" panose="020B0503020204020204" pitchFamily="34" charset="-122"/>
              </a:rPr>
              <a:t>虚拟机的</a:t>
            </a:r>
            <a:r>
              <a:rPr lang="en-US" altLang="zh-CN" sz="2400" dirty="0">
                <a:solidFill>
                  <a:prstClr val="black"/>
                </a:solidFill>
                <a:latin typeface="微软雅黑 "/>
                <a:ea typeface="微软雅黑" panose="020B0503020204020204" pitchFamily="34" charset="-122"/>
              </a:rPr>
              <a:t>/home/Hadoop/.</a:t>
            </a:r>
            <a:r>
              <a:rPr lang="en-US" altLang="zh-CN" sz="2400" dirty="0" err="1">
                <a:solidFill>
                  <a:prstClr val="black"/>
                </a:solidFill>
                <a:latin typeface="微软雅黑 "/>
                <a:ea typeface="微软雅黑" panose="020B0503020204020204" pitchFamily="34" charset="-122"/>
              </a:rPr>
              <a:t>ssh</a:t>
            </a:r>
            <a:r>
              <a:rPr lang="en-US" altLang="zh-CN" sz="2400" dirty="0">
                <a:solidFill>
                  <a:prstClr val="black"/>
                </a:solidFill>
                <a:latin typeface="微软雅黑 "/>
                <a:ea typeface="微软雅黑" panose="020B0503020204020204" pitchFamily="34" charset="-122"/>
              </a:rPr>
              <a:t>/</a:t>
            </a:r>
            <a:r>
              <a:rPr lang="zh-CN" altLang="en-US" sz="2400" dirty="0">
                <a:solidFill>
                  <a:prstClr val="black"/>
                </a:solidFill>
                <a:latin typeface="微软雅黑 "/>
                <a:ea typeface="微软雅黑" panose="020B0503020204020204" pitchFamily="34" charset="-122"/>
              </a:rPr>
              <a:t>目录下分别生成一个私钥</a:t>
            </a:r>
            <a:r>
              <a:rPr lang="en-US" altLang="zh-CN" sz="2400" dirty="0" err="1">
                <a:solidFill>
                  <a:prstClr val="black"/>
                </a:solidFill>
                <a:latin typeface="微软雅黑 "/>
                <a:ea typeface="微软雅黑" panose="020B0503020204020204" pitchFamily="34" charset="-122"/>
              </a:rPr>
              <a:t>id_rsa</a:t>
            </a:r>
            <a:r>
              <a:rPr lang="en-US" altLang="zh-CN" sz="2400" dirty="0">
                <a:solidFill>
                  <a:prstClr val="black"/>
                </a:solidFill>
                <a:latin typeface="微软雅黑 "/>
                <a:ea typeface="微软雅黑" panose="020B0503020204020204" pitchFamily="34" charset="-122"/>
              </a:rPr>
              <a:t> </a:t>
            </a:r>
            <a:r>
              <a:rPr lang="zh-CN" altLang="en-US" sz="2400" dirty="0">
                <a:solidFill>
                  <a:prstClr val="black"/>
                </a:solidFill>
                <a:latin typeface="微软雅黑 "/>
                <a:ea typeface="微软雅黑" panose="020B0503020204020204" pitchFamily="34" charset="-122"/>
              </a:rPr>
              <a:t>和一个公钥</a:t>
            </a:r>
            <a:r>
              <a:rPr lang="en-US" altLang="zh-CN" sz="2400" dirty="0">
                <a:solidFill>
                  <a:prstClr val="black"/>
                </a:solidFill>
                <a:latin typeface="微软雅黑 "/>
                <a:ea typeface="微软雅黑" panose="020B0503020204020204" pitchFamily="34" charset="-122"/>
              </a:rPr>
              <a:t>id_rsa.pub</a:t>
            </a:r>
          </a:p>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ls</a:t>
            </a:r>
            <a:r>
              <a:rPr lang="zh-CN" altLang="en-US" sz="2400" dirty="0">
                <a:solidFill>
                  <a:prstClr val="black"/>
                </a:solidFill>
                <a:latin typeface="微软雅黑 "/>
                <a:ea typeface="微软雅黑" panose="020B0503020204020204" pitchFamily="34" charset="-122"/>
              </a:rPr>
              <a:t>命令为列出目录中的内容</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选择公钥文件</a:t>
            </a:r>
            <a:r>
              <a:rPr lang="en-US" altLang="zh-CN" sz="2400" dirty="0">
                <a:solidFill>
                  <a:prstClr val="black"/>
                </a:solidFill>
                <a:latin typeface="微软雅黑 "/>
                <a:ea typeface="微软雅黑" panose="020B0503020204020204" pitchFamily="34" charset="-122"/>
              </a:rPr>
              <a:t>id_rsa.pub</a:t>
            </a:r>
            <a:r>
              <a:rPr lang="zh-CN" altLang="en-US" sz="2400" dirty="0">
                <a:solidFill>
                  <a:prstClr val="black"/>
                </a:solidFill>
                <a:latin typeface="微软雅黑 "/>
                <a:ea typeface="微软雅黑" panose="020B0503020204020204" pitchFamily="34" charset="-122"/>
              </a:rPr>
              <a:t>进行复制</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nb-NO" sz="2000" b="1" dirty="0">
              <a:solidFill>
                <a:srgbClr val="000000"/>
              </a:solidFill>
              <a:latin typeface="Monaco"/>
            </a:endParaRPr>
          </a:p>
          <a:p>
            <a:pPr marL="0" indent="0">
              <a:buNone/>
            </a:pPr>
            <a:endParaRPr lang="nb-NO" sz="2000" b="1" dirty="0">
              <a:solidFill>
                <a:srgbClr val="000000"/>
              </a:solidFill>
              <a:latin typeface="Monaco"/>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3BB8B03D-7EBC-48AE-A02F-897F1C0E0A80}"/>
              </a:ext>
            </a:extLst>
          </p:cNvPr>
          <p:cNvSpPr/>
          <p:nvPr/>
        </p:nvSpPr>
        <p:spPr>
          <a:xfrm>
            <a:off x="695400" y="3277433"/>
            <a:ext cx="3483646" cy="1015663"/>
          </a:xfrm>
          <a:prstGeom prst="rect">
            <a:avLst/>
          </a:prstGeom>
        </p:spPr>
        <p:txBody>
          <a:bodyPr wrap="none">
            <a:spAutoFit/>
          </a:bodyPr>
          <a:lstStyle/>
          <a:p>
            <a:r>
              <a:rPr lang="nb-NO" sz="2000" dirty="0">
                <a:solidFill>
                  <a:srgbClr val="8F5902"/>
                </a:solidFill>
                <a:latin typeface="Monaco"/>
              </a:rPr>
              <a:t> [</a:t>
            </a:r>
            <a:r>
              <a:rPr lang="en-US" altLang="zh-CN" sz="2000" dirty="0" err="1">
                <a:solidFill>
                  <a:srgbClr val="000000"/>
                </a:solidFill>
                <a:latin typeface="Monaco"/>
              </a:rPr>
              <a:t>hadoop</a:t>
            </a:r>
            <a:r>
              <a:rPr lang="nb-NO" sz="2000" dirty="0">
                <a:solidFill>
                  <a:srgbClr val="000000"/>
                </a:solidFill>
                <a:latin typeface="Monaco"/>
              </a:rPr>
              <a:t>@namenode </a:t>
            </a:r>
            <a:r>
              <a:rPr lang="nb-NO" sz="2000" dirty="0">
                <a:solidFill>
                  <a:srgbClr val="A40000"/>
                </a:solidFill>
                <a:latin typeface="Monaco"/>
              </a:rPr>
              <a:t>~</a:t>
            </a:r>
            <a:r>
              <a:rPr lang="nb-NO" sz="2000" dirty="0">
                <a:solidFill>
                  <a:srgbClr val="8F5902"/>
                </a:solidFill>
                <a:latin typeface="Monaco"/>
              </a:rPr>
              <a:t>]</a:t>
            </a:r>
            <a:r>
              <a:rPr lang="en-US" sz="2000" dirty="0">
                <a:solidFill>
                  <a:srgbClr val="000000"/>
                </a:solidFill>
                <a:latin typeface="Monaco"/>
              </a:rPr>
              <a:t>$</a:t>
            </a:r>
            <a:r>
              <a:rPr lang="zh-CN" altLang="en-US" sz="2000" dirty="0">
                <a:solidFill>
                  <a:srgbClr val="000000"/>
                </a:solidFill>
                <a:latin typeface="Monaco"/>
              </a:rPr>
              <a:t> </a:t>
            </a:r>
            <a:r>
              <a:rPr lang="en-US" altLang="zh-CN" sz="2000" dirty="0" err="1">
                <a:solidFill>
                  <a:srgbClr val="000000"/>
                </a:solidFill>
                <a:latin typeface="Monaco"/>
              </a:rPr>
              <a:t>ls.ssh</a:t>
            </a:r>
            <a:endParaRPr lang="en-US" altLang="zh-CN" sz="2000" dirty="0">
              <a:solidFill>
                <a:srgbClr val="000000"/>
              </a:solidFill>
              <a:latin typeface="Monaco"/>
            </a:endParaRPr>
          </a:p>
          <a:p>
            <a:endParaRPr lang="en-US" altLang="zh-CN" sz="2000" dirty="0">
              <a:solidFill>
                <a:srgbClr val="000000"/>
              </a:solidFill>
              <a:latin typeface="Monaco"/>
            </a:endParaRPr>
          </a:p>
          <a:p>
            <a:r>
              <a:rPr lang="en-US" sz="2000" dirty="0">
                <a:solidFill>
                  <a:srgbClr val="000000"/>
                </a:solidFill>
                <a:latin typeface="Monaco"/>
              </a:rPr>
              <a:t>  </a:t>
            </a:r>
            <a:r>
              <a:rPr lang="en-US" sz="2000" dirty="0" err="1">
                <a:solidFill>
                  <a:srgbClr val="000000"/>
                </a:solidFill>
                <a:latin typeface="Monaco"/>
              </a:rPr>
              <a:t>id_rsa</a:t>
            </a:r>
            <a:r>
              <a:rPr lang="en-US" sz="2000" dirty="0">
                <a:solidFill>
                  <a:srgbClr val="000000"/>
                </a:solidFill>
                <a:latin typeface="Monaco"/>
              </a:rPr>
              <a:t>       id_rsa.pub</a:t>
            </a:r>
            <a:endParaRPr lang="en-US" sz="2000" dirty="0"/>
          </a:p>
        </p:txBody>
      </p:sp>
    </p:spTree>
    <p:extLst>
      <p:ext uri="{BB962C8B-B14F-4D97-AF65-F5344CB8AC3E}">
        <p14:creationId xmlns:p14="http://schemas.microsoft.com/office/powerpoint/2010/main" val="32359992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建立免密码</a:t>
            </a:r>
            <a:r>
              <a:rPr kumimoji="1" lang="en-US" altLang="zh-CN" b="1" dirty="0">
                <a:solidFill>
                  <a:srgbClr val="2965AB"/>
                </a:solidFill>
                <a:latin typeface="微软雅黑" panose="020B0503020204020204" pitchFamily="34" charset="-122"/>
                <a:ea typeface="微软雅黑" panose="020B0503020204020204" pitchFamily="34" charset="-122"/>
              </a:rPr>
              <a:t>SSH</a:t>
            </a:r>
            <a:r>
              <a:rPr kumimoji="1" lang="zh-CN" altLang="en-US" b="1" dirty="0">
                <a:solidFill>
                  <a:srgbClr val="2965AB"/>
                </a:solidFill>
                <a:latin typeface="微软雅黑" panose="020B0503020204020204" pitchFamily="34" charset="-122"/>
                <a:ea typeface="微软雅黑" panose="020B0503020204020204" pitchFamily="34" charset="-122"/>
              </a:rPr>
              <a:t>互访</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9376" y="1196752"/>
            <a:ext cx="11377264" cy="5799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以</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用户登录</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和</a:t>
            </a:r>
            <a:r>
              <a:rPr lang="en-US" altLang="zh-CN" sz="2400" dirty="0">
                <a:solidFill>
                  <a:prstClr val="black"/>
                </a:solidFill>
                <a:latin typeface="微软雅黑 "/>
                <a:ea typeface="微软雅黑" panose="020B0503020204020204" pitchFamily="34" charset="-122"/>
              </a:rPr>
              <a:t>datanode2</a:t>
            </a:r>
          </a:p>
          <a:p>
            <a:pPr>
              <a:lnSpc>
                <a:spcPct val="150000"/>
              </a:lnSpc>
              <a:buClr>
                <a:srgbClr val="2965AB"/>
              </a:buClr>
              <a:buSzPct val="100000"/>
              <a:defRPr/>
            </a:pPr>
            <a:r>
              <a:rPr lang="en-US" altLang="zh-CN" sz="2400" dirty="0" err="1">
                <a:solidFill>
                  <a:prstClr val="black"/>
                </a:solidFill>
                <a:latin typeface="微软雅黑 "/>
                <a:ea typeface="微软雅黑" panose="020B0503020204020204" pitchFamily="34" charset="-122"/>
              </a:rPr>
              <a:t>scp</a:t>
            </a:r>
            <a:r>
              <a:rPr lang="zh-CN" altLang="en-US" sz="2400" dirty="0">
                <a:solidFill>
                  <a:prstClr val="black"/>
                </a:solidFill>
                <a:latin typeface="微软雅黑 "/>
                <a:ea typeface="微软雅黑" panose="020B0503020204020204" pitchFamily="34" charset="-122"/>
              </a:rPr>
              <a:t>命令复制主节点</a:t>
            </a:r>
            <a:r>
              <a:rPr lang="en-US" altLang="zh-CN" sz="2400" dirty="0" err="1">
                <a:solidFill>
                  <a:prstClr val="black"/>
                </a:solidFill>
                <a:latin typeface="微软雅黑 "/>
                <a:ea typeface="微软雅黑" panose="020B0503020204020204" pitchFamily="34" charset="-122"/>
              </a:rPr>
              <a:t>namenode</a:t>
            </a:r>
            <a:r>
              <a:rPr lang="zh-CN" altLang="en-US" sz="2400" dirty="0">
                <a:solidFill>
                  <a:prstClr val="black"/>
                </a:solidFill>
                <a:latin typeface="微软雅黑 "/>
                <a:ea typeface="微软雅黑" panose="020B0503020204020204" pitchFamily="34" charset="-122"/>
              </a:rPr>
              <a:t>的公钥文件到从节点</a:t>
            </a:r>
            <a:r>
              <a:rPr lang="en-US" altLang="zh-CN" sz="2400" dirty="0">
                <a:solidFill>
                  <a:prstClr val="black"/>
                </a:solidFill>
                <a:latin typeface="微软雅黑 "/>
                <a:ea typeface="微软雅黑" panose="020B0503020204020204" pitchFamily="34" charset="-122"/>
              </a:rPr>
              <a:t>datanode1</a:t>
            </a:r>
            <a:r>
              <a:rPr lang="zh-CN" altLang="en-US" sz="2400" dirty="0">
                <a:solidFill>
                  <a:prstClr val="black"/>
                </a:solidFill>
                <a:latin typeface="微软雅黑 "/>
                <a:ea typeface="微软雅黑" panose="020B0503020204020204" pitchFamily="34" charset="-122"/>
              </a:rPr>
              <a:t>和</a:t>
            </a:r>
            <a:r>
              <a:rPr lang="en-US" altLang="zh-CN" sz="2400" dirty="0">
                <a:solidFill>
                  <a:prstClr val="black"/>
                </a:solidFill>
                <a:latin typeface="微软雅黑 "/>
                <a:ea typeface="微软雅黑" panose="020B0503020204020204" pitchFamily="34" charset="-122"/>
              </a:rPr>
              <a:t>datanode2</a:t>
            </a: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注意</a:t>
            </a:r>
            <a:r>
              <a:rPr lang="en-US" altLang="zh-CN" sz="2400" dirty="0" err="1">
                <a:solidFill>
                  <a:prstClr val="black"/>
                </a:solidFill>
                <a:latin typeface="微软雅黑 "/>
                <a:ea typeface="微软雅黑" panose="020B0503020204020204" pitchFamily="34" charset="-122"/>
              </a:rPr>
              <a:t>scp</a:t>
            </a:r>
            <a:r>
              <a:rPr lang="zh-CN" altLang="en-US" sz="2400" dirty="0">
                <a:solidFill>
                  <a:prstClr val="black"/>
                </a:solidFill>
                <a:latin typeface="微软雅黑 "/>
                <a:ea typeface="微软雅黑" panose="020B0503020204020204" pitchFamily="34" charset="-122"/>
              </a:rPr>
              <a:t>后面有空格</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a:t>
            </a:r>
            <a:r>
              <a:rPr lang="zh-CN" altLang="en-US" sz="2400" dirty="0">
                <a:solidFill>
                  <a:prstClr val="black"/>
                </a:solidFill>
                <a:latin typeface="微软雅黑 "/>
                <a:ea typeface="微软雅黑" panose="020B0503020204020204" pitchFamily="34" charset="-122"/>
              </a:rPr>
              <a:t>”为换行符号</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nb-NO" sz="2000" dirty="0">
              <a:solidFill>
                <a:srgbClr val="000000"/>
              </a:solidFill>
              <a:latin typeface="Monaco"/>
            </a:endParaRPr>
          </a:p>
          <a:p>
            <a:pPr marL="0" indent="0">
              <a:buNone/>
            </a:pPr>
            <a:endParaRPr lang="nb-NO" sz="2000" dirty="0">
              <a:solidFill>
                <a:srgbClr val="000000"/>
              </a:solidFill>
              <a:latin typeface="Monaco"/>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pic>
        <p:nvPicPr>
          <p:cNvPr id="5" name="图片 4">
            <a:extLst>
              <a:ext uri="{FF2B5EF4-FFF2-40B4-BE49-F238E27FC236}">
                <a16:creationId xmlns:a16="http://schemas.microsoft.com/office/drawing/2014/main" id="{A080D9D4-A0BA-498B-8885-C60D10BF7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995" y="2899894"/>
            <a:ext cx="6226080" cy="1196444"/>
          </a:xfrm>
          <a:prstGeom prst="rect">
            <a:avLst/>
          </a:prstGeom>
        </p:spPr>
      </p:pic>
      <p:pic>
        <p:nvPicPr>
          <p:cNvPr id="10" name="图片 9">
            <a:extLst>
              <a:ext uri="{FF2B5EF4-FFF2-40B4-BE49-F238E27FC236}">
                <a16:creationId xmlns:a16="http://schemas.microsoft.com/office/drawing/2014/main" id="{2ABC92B1-06BD-4068-B1FB-E31A453B4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995" y="4725144"/>
            <a:ext cx="6309907" cy="1173582"/>
          </a:xfrm>
          <a:prstGeom prst="rect">
            <a:avLst/>
          </a:prstGeom>
        </p:spPr>
      </p:pic>
      <p:sp>
        <p:nvSpPr>
          <p:cNvPr id="14" name="矩形 13">
            <a:extLst>
              <a:ext uri="{FF2B5EF4-FFF2-40B4-BE49-F238E27FC236}">
                <a16:creationId xmlns:a16="http://schemas.microsoft.com/office/drawing/2014/main" id="{AEE11BBC-C0AA-4121-AFC7-EE6949889081}"/>
              </a:ext>
            </a:extLst>
          </p:cNvPr>
          <p:cNvSpPr/>
          <p:nvPr/>
        </p:nvSpPr>
        <p:spPr>
          <a:xfrm>
            <a:off x="4788995" y="2899894"/>
            <a:ext cx="4824536" cy="31308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a:extLst>
              <a:ext uri="{FF2B5EF4-FFF2-40B4-BE49-F238E27FC236}">
                <a16:creationId xmlns:a16="http://schemas.microsoft.com/office/drawing/2014/main" id="{F4D44FF4-A387-42B9-9AF1-43E5687CFB9F}"/>
              </a:ext>
            </a:extLst>
          </p:cNvPr>
          <p:cNvSpPr/>
          <p:nvPr/>
        </p:nvSpPr>
        <p:spPr>
          <a:xfrm>
            <a:off x="4788995" y="4725144"/>
            <a:ext cx="4824536" cy="31308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1770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建立免密码</a:t>
            </a:r>
            <a:r>
              <a:rPr kumimoji="1" lang="en-US" altLang="zh-CN" b="1" dirty="0">
                <a:solidFill>
                  <a:srgbClr val="2965AB"/>
                </a:solidFill>
                <a:latin typeface="微软雅黑" panose="020B0503020204020204" pitchFamily="34" charset="-122"/>
                <a:ea typeface="微软雅黑" panose="020B0503020204020204" pitchFamily="34" charset="-122"/>
              </a:rPr>
              <a:t>SSH</a:t>
            </a:r>
            <a:r>
              <a:rPr kumimoji="1" lang="zh-CN" altLang="en-US" b="1" dirty="0">
                <a:solidFill>
                  <a:srgbClr val="2965AB"/>
                </a:solidFill>
                <a:latin typeface="微软雅黑" panose="020B0503020204020204" pitchFamily="34" charset="-122"/>
                <a:ea typeface="微软雅黑" panose="020B0503020204020204" pitchFamily="34" charset="-122"/>
              </a:rPr>
              <a:t>互访</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74395" y="1204038"/>
            <a:ext cx="12313368" cy="5760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以</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用户登录主节点</a:t>
            </a:r>
            <a:r>
              <a:rPr lang="en-US" altLang="zh-CN" sz="2400" dirty="0" err="1">
                <a:solidFill>
                  <a:prstClr val="black"/>
                </a:solidFill>
                <a:latin typeface="微软雅黑 "/>
                <a:ea typeface="微软雅黑" panose="020B0503020204020204" pitchFamily="34" charset="-122"/>
              </a:rPr>
              <a:t>namenode</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用命令“</a:t>
            </a:r>
            <a:r>
              <a:rPr lang="en-US" altLang="zh-CN" sz="2400" dirty="0">
                <a:solidFill>
                  <a:prstClr val="black"/>
                </a:solidFill>
                <a:latin typeface="微软雅黑 "/>
                <a:ea typeface="微软雅黑" panose="020B0503020204020204" pitchFamily="34" charset="-122"/>
              </a:rPr>
              <a:t>cd</a:t>
            </a:r>
            <a:r>
              <a:rPr lang="zh-CN" altLang="en-US" sz="2400" dirty="0">
                <a:solidFill>
                  <a:prstClr val="black"/>
                </a:solidFill>
                <a:latin typeface="微软雅黑 "/>
                <a:ea typeface="微软雅黑" panose="020B0503020204020204" pitchFamily="34" charset="-122"/>
              </a:rPr>
              <a:t>”进入</a:t>
            </a:r>
            <a:r>
              <a:rPr lang="en-US" altLang="zh-CN" sz="2400" dirty="0">
                <a:solidFill>
                  <a:prstClr val="black"/>
                </a:solidFill>
                <a:latin typeface="微软雅黑 "/>
                <a:ea typeface="微软雅黑" panose="020B0503020204020204" pitchFamily="34" charset="-122"/>
              </a:rPr>
              <a:t>/home/</a:t>
            </a:r>
            <a:r>
              <a:rPr lang="en-US" altLang="zh-CN" sz="2400" dirty="0" err="1">
                <a:solidFill>
                  <a:prstClr val="black"/>
                </a:solidFill>
                <a:latin typeface="微软雅黑 "/>
                <a:ea typeface="微软雅黑" panose="020B0503020204020204" pitchFamily="34" charset="-122"/>
              </a:rPr>
              <a:t>hadoop</a:t>
            </a:r>
            <a:r>
              <a:rPr lang="en-US" altLang="zh-CN" sz="2400" dirty="0">
                <a:solidFill>
                  <a:prstClr val="black"/>
                </a:solidFill>
                <a:latin typeface="微软雅黑 "/>
                <a:ea typeface="微软雅黑" panose="020B0503020204020204" pitchFamily="34" charset="-122"/>
              </a:rPr>
              <a:t>/ .</a:t>
            </a:r>
            <a:r>
              <a:rPr lang="en-US" altLang="zh-CN" sz="2400" dirty="0" err="1">
                <a:solidFill>
                  <a:prstClr val="black"/>
                </a:solidFill>
                <a:latin typeface="微软雅黑 "/>
                <a:ea typeface="微软雅黑" panose="020B0503020204020204" pitchFamily="34" charset="-122"/>
              </a:rPr>
              <a:t>ssh</a:t>
            </a:r>
            <a:r>
              <a:rPr lang="en-US" altLang="zh-CN" sz="2400" dirty="0">
                <a:solidFill>
                  <a:prstClr val="black"/>
                </a:solidFill>
                <a:latin typeface="微软雅黑 "/>
                <a:ea typeface="微软雅黑" panose="020B0503020204020204" pitchFamily="34" charset="-122"/>
              </a:rPr>
              <a:t>/ </a:t>
            </a:r>
            <a:r>
              <a:rPr lang="zh-CN" altLang="en-US" sz="2400" dirty="0">
                <a:solidFill>
                  <a:prstClr val="black"/>
                </a:solidFill>
                <a:latin typeface="微软雅黑 "/>
                <a:ea typeface="微软雅黑" panose="020B0503020204020204" pitchFamily="34" charset="-122"/>
              </a:rPr>
              <a:t>文件</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a:t>
            </a:r>
            <a:r>
              <a:rPr lang="en-US" altLang="zh-CN" sz="2400" dirty="0">
                <a:solidFill>
                  <a:prstClr val="black"/>
                </a:solidFill>
                <a:latin typeface="微软雅黑 "/>
                <a:ea typeface="微软雅黑" panose="020B0503020204020204" pitchFamily="34" charset="-122"/>
              </a:rPr>
              <a:t>cat</a:t>
            </a:r>
            <a:r>
              <a:rPr lang="zh-CN" altLang="en-US" sz="2400" dirty="0">
                <a:solidFill>
                  <a:prstClr val="black"/>
                </a:solidFill>
                <a:latin typeface="微软雅黑 "/>
                <a:ea typeface="微软雅黑" panose="020B0503020204020204" pitchFamily="34" charset="-122"/>
              </a:rPr>
              <a:t>”为查看文档命令，“</a:t>
            </a:r>
            <a:r>
              <a:rPr lang="en-US" altLang="zh-CN" sz="2400" dirty="0">
                <a:solidFill>
                  <a:prstClr val="black"/>
                </a:solidFill>
                <a:latin typeface="微软雅黑 "/>
                <a:ea typeface="微软雅黑" panose="020B0503020204020204" pitchFamily="34" charset="-122"/>
              </a:rPr>
              <a:t>cat  a &lt;&lt; b</a:t>
            </a:r>
            <a:r>
              <a:rPr lang="zh-CN" altLang="en-US" sz="2400" dirty="0">
                <a:solidFill>
                  <a:prstClr val="black"/>
                </a:solidFill>
                <a:latin typeface="微软雅黑 "/>
                <a:ea typeface="微软雅黑" panose="020B0503020204020204" pitchFamily="34" charset="-122"/>
              </a:rPr>
              <a:t>”表示将文件</a:t>
            </a:r>
            <a:r>
              <a:rPr lang="en-US" altLang="zh-CN" sz="2400" dirty="0">
                <a:solidFill>
                  <a:prstClr val="black"/>
                </a:solidFill>
                <a:latin typeface="微软雅黑 "/>
                <a:ea typeface="微软雅黑" panose="020B0503020204020204" pitchFamily="34" charset="-122"/>
              </a:rPr>
              <a:t>a</a:t>
            </a:r>
            <a:r>
              <a:rPr lang="zh-CN" altLang="en-US" sz="2400" dirty="0">
                <a:solidFill>
                  <a:prstClr val="black"/>
                </a:solidFill>
                <a:latin typeface="微软雅黑 "/>
                <a:ea typeface="微软雅黑" panose="020B0503020204020204" pitchFamily="34" charset="-122"/>
              </a:rPr>
              <a:t>输入到文件</a:t>
            </a:r>
            <a:r>
              <a:rPr lang="en-US" altLang="zh-CN" sz="2400" dirty="0">
                <a:solidFill>
                  <a:prstClr val="black"/>
                </a:solidFill>
                <a:latin typeface="微软雅黑 "/>
                <a:ea typeface="微软雅黑" panose="020B0503020204020204" pitchFamily="34" charset="-122"/>
              </a:rPr>
              <a:t>b</a:t>
            </a:r>
            <a:r>
              <a:rPr lang="zh-CN" altLang="en-US" sz="2400" dirty="0">
                <a:solidFill>
                  <a:prstClr val="black"/>
                </a:solidFill>
                <a:latin typeface="微软雅黑 "/>
                <a:ea typeface="微软雅黑" panose="020B0503020204020204" pitchFamily="34" charset="-122"/>
              </a:rPr>
              <a:t>中</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将主节点和两个从节点的公钥均添加到主节点 </a:t>
            </a:r>
            <a:r>
              <a:rPr lang="en-US" altLang="zh-CN" sz="2400" dirty="0">
                <a:solidFill>
                  <a:prstClr val="black"/>
                </a:solidFill>
                <a:latin typeface="微软雅黑 "/>
                <a:ea typeface="微软雅黑" panose="020B0503020204020204" pitchFamily="34" charset="-122"/>
              </a:rPr>
              <a:t>.</a:t>
            </a:r>
            <a:r>
              <a:rPr lang="en-US" altLang="zh-CN" sz="2400" dirty="0" err="1">
                <a:solidFill>
                  <a:prstClr val="black"/>
                </a:solidFill>
                <a:latin typeface="微软雅黑 "/>
                <a:ea typeface="微软雅黑" panose="020B0503020204020204" pitchFamily="34" charset="-122"/>
              </a:rPr>
              <a:t>ssh</a:t>
            </a:r>
            <a:r>
              <a:rPr lang="en-US" altLang="zh-CN" sz="2400" dirty="0">
                <a:solidFill>
                  <a:prstClr val="black"/>
                </a:solidFill>
                <a:latin typeface="微软雅黑 "/>
                <a:ea typeface="微软雅黑" panose="020B0503020204020204" pitchFamily="34" charset="-122"/>
              </a:rPr>
              <a:t> </a:t>
            </a:r>
            <a:r>
              <a:rPr lang="zh-CN" altLang="en-US" sz="2400" dirty="0">
                <a:solidFill>
                  <a:prstClr val="black"/>
                </a:solidFill>
                <a:latin typeface="微软雅黑 "/>
                <a:ea typeface="微软雅黑" panose="020B0503020204020204" pitchFamily="34" charset="-122"/>
              </a:rPr>
              <a:t>目录下的</a:t>
            </a:r>
            <a:r>
              <a:rPr lang="en-US" altLang="zh-CN" sz="2400" dirty="0" err="1">
                <a:solidFill>
                  <a:prstClr val="black"/>
                </a:solidFill>
                <a:latin typeface="微软雅黑 "/>
                <a:ea typeface="微软雅黑" panose="020B0503020204020204" pitchFamily="34" charset="-122"/>
              </a:rPr>
              <a:t>authorized_keys</a:t>
            </a:r>
            <a:r>
              <a:rPr lang="zh-CN" altLang="en-US" sz="2400" dirty="0">
                <a:solidFill>
                  <a:prstClr val="black"/>
                </a:solidFill>
                <a:latin typeface="微软雅黑 "/>
                <a:ea typeface="微软雅黑" panose="020B0503020204020204" pitchFamily="34" charset="-122"/>
              </a:rPr>
              <a:t>文件中</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nb-NO" sz="2000" b="1" dirty="0">
              <a:solidFill>
                <a:srgbClr val="000000"/>
              </a:solidFill>
              <a:latin typeface="Monaco"/>
            </a:endParaRPr>
          </a:p>
          <a:p>
            <a:pPr marL="0" indent="0">
              <a:buNone/>
            </a:pPr>
            <a:endParaRPr lang="nb-NO" sz="2000" b="1" dirty="0">
              <a:solidFill>
                <a:srgbClr val="000000"/>
              </a:solidFill>
              <a:latin typeface="Monaco"/>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5" name="矩形 4">
            <a:extLst>
              <a:ext uri="{FF2B5EF4-FFF2-40B4-BE49-F238E27FC236}">
                <a16:creationId xmlns:a16="http://schemas.microsoft.com/office/drawing/2014/main" id="{87F23B97-192D-46C1-B84B-A3EFAE927281}"/>
              </a:ext>
            </a:extLst>
          </p:cNvPr>
          <p:cNvSpPr/>
          <p:nvPr/>
        </p:nvSpPr>
        <p:spPr>
          <a:xfrm>
            <a:off x="695400" y="4336918"/>
            <a:ext cx="9721080" cy="1323439"/>
          </a:xfrm>
          <a:prstGeom prst="rect">
            <a:avLst/>
          </a:prstGeom>
        </p:spPr>
        <p:txBody>
          <a:bodyPr wrap="square">
            <a:spAutoFit/>
          </a:bodyPr>
          <a:lstStyle/>
          <a:p>
            <a:r>
              <a:rPr lang="en-US" sz="2000" dirty="0">
                <a:solidFill>
                  <a:srgbClr val="8F5902"/>
                </a:solidFill>
                <a:latin typeface="Monaco"/>
              </a:rPr>
              <a:t>[</a:t>
            </a:r>
            <a:r>
              <a:rPr lang="en-US" sz="2000" dirty="0" err="1">
                <a:solidFill>
                  <a:srgbClr val="000000"/>
                </a:solidFill>
                <a:latin typeface="Monaco"/>
              </a:rPr>
              <a:t>hadoop@namenode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cd /home/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ssh</a:t>
            </a:r>
            <a:r>
              <a:rPr lang="en-US" sz="2000" dirty="0">
                <a:solidFill>
                  <a:srgbClr val="000000"/>
                </a:solidFill>
                <a:latin typeface="Monaco"/>
              </a:rPr>
              <a:t>/</a:t>
            </a:r>
          </a:p>
          <a:p>
            <a:r>
              <a:rPr lang="en-US" sz="2000" dirty="0">
                <a:solidFill>
                  <a:srgbClr val="8F5902"/>
                </a:solidFill>
                <a:latin typeface="Monaco"/>
              </a:rPr>
              <a:t>[</a:t>
            </a:r>
            <a:r>
              <a:rPr lang="en-US" sz="2000" dirty="0" err="1">
                <a:solidFill>
                  <a:srgbClr val="000000"/>
                </a:solidFill>
                <a:latin typeface="Monaco"/>
              </a:rPr>
              <a:t>hadoop@namenode</a:t>
            </a:r>
            <a:r>
              <a:rPr lang="en-US" sz="2000" dirty="0">
                <a:solidFill>
                  <a:srgbClr val="000000"/>
                </a:solidFill>
                <a:latin typeface="Monaco"/>
              </a:rPr>
              <a:t> </a:t>
            </a:r>
            <a:r>
              <a:rPr lang="en-US" sz="2000" dirty="0">
                <a:solidFill>
                  <a:srgbClr val="3465A4"/>
                </a:solidFill>
                <a:latin typeface="Monaco"/>
              </a:rPr>
              <a:t>.</a:t>
            </a:r>
            <a:r>
              <a:rPr lang="en-US" sz="2000" dirty="0" err="1">
                <a:solidFill>
                  <a:srgbClr val="000000"/>
                </a:solidFill>
                <a:latin typeface="Monaco"/>
              </a:rPr>
              <a:t>ssh</a:t>
            </a:r>
            <a:r>
              <a:rPr lang="en-US" sz="2000" dirty="0">
                <a:solidFill>
                  <a:srgbClr val="8F5902"/>
                </a:solidFill>
                <a:latin typeface="Monaco"/>
              </a:rPr>
              <a:t>]</a:t>
            </a:r>
            <a:r>
              <a:rPr lang="en-US" sz="2000" dirty="0">
                <a:solidFill>
                  <a:srgbClr val="000000"/>
                </a:solidFill>
                <a:latin typeface="Monaco"/>
              </a:rPr>
              <a:t>$ cat id_rsa.pub &gt;&gt; </a:t>
            </a:r>
            <a:r>
              <a:rPr lang="en-US" sz="2000" dirty="0" err="1">
                <a:solidFill>
                  <a:srgbClr val="000000"/>
                </a:solidFill>
                <a:latin typeface="Monaco"/>
              </a:rPr>
              <a:t>authorized_keys</a:t>
            </a:r>
            <a:endParaRPr lang="en-US" sz="2000" dirty="0">
              <a:solidFill>
                <a:srgbClr val="000000"/>
              </a:solidFill>
              <a:latin typeface="Monaco"/>
            </a:endParaRPr>
          </a:p>
          <a:p>
            <a:r>
              <a:rPr lang="en-US" sz="2000" dirty="0">
                <a:solidFill>
                  <a:srgbClr val="8F5902"/>
                </a:solidFill>
                <a:latin typeface="Monaco"/>
              </a:rPr>
              <a:t>[</a:t>
            </a:r>
            <a:r>
              <a:rPr lang="en-US" sz="2000" dirty="0" err="1">
                <a:solidFill>
                  <a:srgbClr val="000000"/>
                </a:solidFill>
                <a:latin typeface="Monaco"/>
              </a:rPr>
              <a:t>hadoop@namenode</a:t>
            </a:r>
            <a:r>
              <a:rPr lang="en-US" sz="2000" dirty="0">
                <a:solidFill>
                  <a:srgbClr val="000000"/>
                </a:solidFill>
                <a:latin typeface="Monaco"/>
              </a:rPr>
              <a:t> </a:t>
            </a:r>
            <a:r>
              <a:rPr lang="en-US" sz="2000" dirty="0">
                <a:solidFill>
                  <a:srgbClr val="3465A4"/>
                </a:solidFill>
                <a:latin typeface="Monaco"/>
              </a:rPr>
              <a:t>.</a:t>
            </a:r>
            <a:r>
              <a:rPr lang="en-US" sz="2000" dirty="0" err="1">
                <a:solidFill>
                  <a:srgbClr val="000000"/>
                </a:solidFill>
                <a:latin typeface="Monaco"/>
              </a:rPr>
              <a:t>ssh</a:t>
            </a:r>
            <a:r>
              <a:rPr lang="en-US" sz="2000" dirty="0">
                <a:solidFill>
                  <a:srgbClr val="8F5902"/>
                </a:solidFill>
                <a:latin typeface="Monaco"/>
              </a:rPr>
              <a:t>]</a:t>
            </a:r>
            <a:r>
              <a:rPr lang="en-US" sz="2000" dirty="0">
                <a:solidFill>
                  <a:srgbClr val="000000"/>
                </a:solidFill>
                <a:latin typeface="Monaco"/>
              </a:rPr>
              <a:t>$ cat id_rsa.pub.datanode1 &gt;&gt; </a:t>
            </a:r>
            <a:r>
              <a:rPr lang="en-US" sz="2000" dirty="0" err="1">
                <a:solidFill>
                  <a:srgbClr val="000000"/>
                </a:solidFill>
                <a:latin typeface="Monaco"/>
              </a:rPr>
              <a:t>authorized_keys</a:t>
            </a:r>
            <a:endParaRPr lang="en-US" sz="2000" dirty="0">
              <a:solidFill>
                <a:srgbClr val="000000"/>
              </a:solidFill>
              <a:latin typeface="Monaco"/>
            </a:endParaRPr>
          </a:p>
          <a:p>
            <a:r>
              <a:rPr lang="en-US" sz="2000" dirty="0">
                <a:solidFill>
                  <a:srgbClr val="8F5902"/>
                </a:solidFill>
                <a:latin typeface="Monaco"/>
              </a:rPr>
              <a:t>[</a:t>
            </a:r>
            <a:r>
              <a:rPr lang="en-US" sz="2000" dirty="0" err="1">
                <a:solidFill>
                  <a:srgbClr val="000000"/>
                </a:solidFill>
                <a:latin typeface="Monaco"/>
              </a:rPr>
              <a:t>hadoop@namenode</a:t>
            </a:r>
            <a:r>
              <a:rPr lang="en-US" sz="2000" dirty="0">
                <a:solidFill>
                  <a:srgbClr val="000000"/>
                </a:solidFill>
                <a:latin typeface="Monaco"/>
              </a:rPr>
              <a:t> </a:t>
            </a:r>
            <a:r>
              <a:rPr lang="en-US" sz="2000" dirty="0">
                <a:solidFill>
                  <a:srgbClr val="3465A4"/>
                </a:solidFill>
                <a:latin typeface="Monaco"/>
              </a:rPr>
              <a:t>.</a:t>
            </a:r>
            <a:r>
              <a:rPr lang="en-US" sz="2000" dirty="0" err="1">
                <a:solidFill>
                  <a:srgbClr val="000000"/>
                </a:solidFill>
                <a:latin typeface="Monaco"/>
              </a:rPr>
              <a:t>ssh</a:t>
            </a:r>
            <a:r>
              <a:rPr lang="en-US" sz="2000" dirty="0">
                <a:solidFill>
                  <a:srgbClr val="8F5902"/>
                </a:solidFill>
                <a:latin typeface="Monaco"/>
              </a:rPr>
              <a:t>]</a:t>
            </a:r>
            <a:r>
              <a:rPr lang="en-US" sz="2000" dirty="0">
                <a:solidFill>
                  <a:srgbClr val="000000"/>
                </a:solidFill>
                <a:latin typeface="Monaco"/>
              </a:rPr>
              <a:t>$ cat id_rsa.pub.datanode2 &gt;&gt; </a:t>
            </a:r>
            <a:r>
              <a:rPr lang="en-US" sz="2000" dirty="0" err="1">
                <a:solidFill>
                  <a:srgbClr val="000000"/>
                </a:solidFill>
                <a:latin typeface="Monaco"/>
              </a:rPr>
              <a:t>authorized_keys</a:t>
            </a:r>
            <a:endParaRPr lang="en-US" sz="2000" dirty="0">
              <a:solidFill>
                <a:srgbClr val="000000"/>
              </a:solidFill>
              <a:latin typeface="Monaco"/>
            </a:endParaRPr>
          </a:p>
        </p:txBody>
      </p:sp>
    </p:spTree>
    <p:extLst>
      <p:ext uri="{BB962C8B-B14F-4D97-AF65-F5344CB8AC3E}">
        <p14:creationId xmlns:p14="http://schemas.microsoft.com/office/powerpoint/2010/main" val="31832080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建立免密码</a:t>
            </a:r>
            <a:r>
              <a:rPr kumimoji="1" lang="en-US" altLang="zh-CN" b="1" dirty="0">
                <a:solidFill>
                  <a:srgbClr val="2965AB"/>
                </a:solidFill>
                <a:latin typeface="微软雅黑" panose="020B0503020204020204" pitchFamily="34" charset="-122"/>
                <a:ea typeface="微软雅黑" panose="020B0503020204020204" pitchFamily="34" charset="-122"/>
              </a:rPr>
              <a:t>SSH</a:t>
            </a:r>
            <a:r>
              <a:rPr kumimoji="1" lang="zh-CN" altLang="en-US" b="1" dirty="0">
                <a:solidFill>
                  <a:srgbClr val="2965AB"/>
                </a:solidFill>
                <a:latin typeface="微软雅黑" panose="020B0503020204020204" pitchFamily="34" charset="-122"/>
                <a:ea typeface="微软雅黑" panose="020B0503020204020204" pitchFamily="34" charset="-122"/>
              </a:rPr>
              <a:t>互访</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88034" y="1268760"/>
            <a:ext cx="12313368" cy="5760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用“</a:t>
            </a:r>
            <a:r>
              <a:rPr lang="en-US" altLang="zh-CN" sz="2400" dirty="0" err="1">
                <a:solidFill>
                  <a:prstClr val="black"/>
                </a:solidFill>
                <a:latin typeface="微软雅黑 "/>
                <a:ea typeface="微软雅黑" panose="020B0503020204020204" pitchFamily="34" charset="-122"/>
              </a:rPr>
              <a:t>chmod</a:t>
            </a:r>
            <a:r>
              <a:rPr lang="zh-CN" altLang="en-US" sz="2400" dirty="0">
                <a:solidFill>
                  <a:prstClr val="black"/>
                </a:solidFill>
                <a:latin typeface="微软雅黑 "/>
                <a:ea typeface="微软雅黑" panose="020B0503020204020204" pitchFamily="34" charset="-122"/>
              </a:rPr>
              <a:t>”指令修改 </a:t>
            </a:r>
            <a:r>
              <a:rPr lang="en-US" altLang="zh-CN" sz="2400" dirty="0" err="1">
                <a:solidFill>
                  <a:prstClr val="black"/>
                </a:solidFill>
                <a:latin typeface="微软雅黑 "/>
                <a:ea typeface="微软雅黑" panose="020B0503020204020204" pitchFamily="34" charset="-122"/>
              </a:rPr>
              <a:t>authorized_keys</a:t>
            </a:r>
            <a:r>
              <a:rPr lang="zh-CN" altLang="en-US" sz="2400" dirty="0">
                <a:solidFill>
                  <a:prstClr val="black"/>
                </a:solidFill>
                <a:latin typeface="微软雅黑 "/>
                <a:ea typeface="微软雅黑" panose="020B0503020204020204" pitchFamily="34" charset="-122"/>
              </a:rPr>
              <a:t>文件的权限</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2400" dirty="0">
                <a:solidFill>
                  <a:prstClr val="black"/>
                </a:solidFill>
                <a:latin typeface="微软雅黑 "/>
                <a:ea typeface="微软雅黑" panose="020B0503020204020204" pitchFamily="34" charset="-122"/>
              </a:rPr>
              <a:t>Linux</a:t>
            </a:r>
            <a:r>
              <a:rPr lang="zh-CN" altLang="en-US" sz="2400" dirty="0">
                <a:solidFill>
                  <a:prstClr val="black"/>
                </a:solidFill>
                <a:latin typeface="微软雅黑 "/>
                <a:ea typeface="微软雅黑" panose="020B0503020204020204" pitchFamily="34" charset="-122"/>
              </a:rPr>
              <a:t>系统 </a:t>
            </a:r>
            <a:r>
              <a:rPr lang="en-US" altLang="zh-CN" sz="2400" dirty="0" err="1">
                <a:solidFill>
                  <a:prstClr val="black"/>
                </a:solidFill>
                <a:latin typeface="微软雅黑 "/>
                <a:ea typeface="微软雅黑" panose="020B0503020204020204" pitchFamily="34" charset="-122"/>
              </a:rPr>
              <a:t>chomd</a:t>
            </a:r>
            <a:r>
              <a:rPr lang="zh-CN" altLang="en-US" sz="2400" dirty="0">
                <a:solidFill>
                  <a:prstClr val="black"/>
                </a:solidFill>
                <a:latin typeface="微软雅黑 "/>
                <a:ea typeface="微软雅黑" panose="020B0503020204020204" pitchFamily="34" charset="-122"/>
              </a:rPr>
              <a:t>指令详解：</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1800" dirty="0">
                <a:solidFill>
                  <a:prstClr val="black"/>
                </a:solidFill>
                <a:latin typeface="微软雅黑 "/>
                <a:ea typeface="微软雅黑" panose="020B0503020204020204" pitchFamily="34" charset="-122"/>
              </a:rPr>
              <a:t>Linux</a:t>
            </a:r>
            <a:r>
              <a:rPr lang="zh-CN" altLang="en-US" sz="1800" dirty="0">
                <a:solidFill>
                  <a:prstClr val="black"/>
                </a:solidFill>
                <a:latin typeface="微软雅黑 "/>
                <a:ea typeface="微软雅黑" panose="020B0503020204020204" pitchFamily="34" charset="-122"/>
              </a:rPr>
              <a:t>的文件调用权限分为三级</a:t>
            </a:r>
            <a:r>
              <a:rPr lang="en-US" altLang="zh-CN" sz="1800" dirty="0">
                <a:solidFill>
                  <a:prstClr val="black"/>
                </a:solidFill>
                <a:latin typeface="微软雅黑 "/>
                <a:ea typeface="微软雅黑" panose="020B0503020204020204" pitchFamily="34" charset="-122"/>
              </a:rPr>
              <a:t>:</a:t>
            </a:r>
            <a:r>
              <a:rPr lang="zh-CN" altLang="en-US" sz="1800" dirty="0">
                <a:solidFill>
                  <a:prstClr val="black"/>
                </a:solidFill>
                <a:latin typeface="微软雅黑 "/>
                <a:ea typeface="微软雅黑" panose="020B0503020204020204" pitchFamily="34" charset="-122"/>
              </a:rPr>
              <a:t>拥有者（用</a:t>
            </a:r>
            <a:r>
              <a:rPr lang="en-US" altLang="zh-CN" sz="1800" dirty="0">
                <a:solidFill>
                  <a:prstClr val="black"/>
                </a:solidFill>
                <a:latin typeface="微软雅黑 "/>
                <a:ea typeface="微软雅黑" panose="020B0503020204020204" pitchFamily="34" charset="-122"/>
              </a:rPr>
              <a:t>u</a:t>
            </a:r>
            <a:r>
              <a:rPr lang="zh-CN" altLang="en-US" sz="1800" dirty="0">
                <a:solidFill>
                  <a:prstClr val="black"/>
                </a:solidFill>
                <a:latin typeface="微软雅黑 "/>
                <a:ea typeface="微软雅黑" panose="020B0503020204020204" pitchFamily="34" charset="-122"/>
              </a:rPr>
              <a:t>表示），与拥有者属于同一个群体者（用</a:t>
            </a:r>
            <a:r>
              <a:rPr lang="en-US" altLang="zh-CN" sz="1800" dirty="0">
                <a:solidFill>
                  <a:prstClr val="black"/>
                </a:solidFill>
                <a:latin typeface="微软雅黑 "/>
                <a:ea typeface="微软雅黑" panose="020B0503020204020204" pitchFamily="34" charset="-122"/>
              </a:rPr>
              <a:t>g</a:t>
            </a:r>
            <a:r>
              <a:rPr lang="zh-CN" altLang="en-US" sz="1800" dirty="0">
                <a:solidFill>
                  <a:prstClr val="black"/>
                </a:solidFill>
                <a:latin typeface="微软雅黑 "/>
                <a:ea typeface="微软雅黑" panose="020B0503020204020204" pitchFamily="34" charset="-122"/>
              </a:rPr>
              <a:t>表示），其它（用</a:t>
            </a:r>
            <a:r>
              <a:rPr lang="en-US" altLang="zh-CN" sz="1800" dirty="0">
                <a:solidFill>
                  <a:prstClr val="black"/>
                </a:solidFill>
                <a:latin typeface="微软雅黑 "/>
                <a:ea typeface="微软雅黑" panose="020B0503020204020204" pitchFamily="34" charset="-122"/>
              </a:rPr>
              <a:t>o</a:t>
            </a:r>
            <a:r>
              <a:rPr lang="zh-CN" altLang="en-US" sz="1800" dirty="0">
                <a:solidFill>
                  <a:prstClr val="black"/>
                </a:solidFill>
                <a:latin typeface="微软雅黑 "/>
                <a:ea typeface="微软雅黑" panose="020B0503020204020204" pitchFamily="34" charset="-122"/>
              </a:rPr>
              <a:t>表示）</a:t>
            </a:r>
            <a:endParaRPr lang="en-US" altLang="zh-CN" sz="18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1800" dirty="0">
                <a:solidFill>
                  <a:prstClr val="black"/>
                </a:solidFill>
                <a:latin typeface="微软雅黑 "/>
                <a:ea typeface="微软雅黑" panose="020B0503020204020204" pitchFamily="34" charset="-122"/>
              </a:rPr>
              <a:t>a</a:t>
            </a:r>
            <a:r>
              <a:rPr lang="zh-CN" altLang="en-US" sz="1800" dirty="0">
                <a:solidFill>
                  <a:prstClr val="black"/>
                </a:solidFill>
                <a:latin typeface="微软雅黑 "/>
                <a:ea typeface="微软雅黑" panose="020B0503020204020204" pitchFamily="34" charset="-122"/>
              </a:rPr>
              <a:t>表示三者皆是</a:t>
            </a:r>
            <a:endParaRPr lang="en-US" altLang="zh-CN" sz="18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1800" dirty="0">
                <a:solidFill>
                  <a:prstClr val="black"/>
                </a:solidFill>
                <a:latin typeface="微软雅黑 "/>
                <a:ea typeface="微软雅黑" panose="020B0503020204020204" pitchFamily="34" charset="-122"/>
              </a:rPr>
              <a:t>+</a:t>
            </a:r>
            <a:r>
              <a:rPr lang="zh-CN" altLang="en-US" sz="1800" dirty="0">
                <a:solidFill>
                  <a:prstClr val="black"/>
                </a:solidFill>
                <a:latin typeface="微软雅黑 "/>
                <a:ea typeface="微软雅黑" panose="020B0503020204020204" pitchFamily="34" charset="-122"/>
              </a:rPr>
              <a:t>表示增加权限，</a:t>
            </a:r>
            <a:r>
              <a:rPr lang="en-US" altLang="zh-CN" sz="1800" dirty="0">
                <a:solidFill>
                  <a:prstClr val="black"/>
                </a:solidFill>
                <a:latin typeface="微软雅黑 "/>
                <a:ea typeface="微软雅黑" panose="020B0503020204020204" pitchFamily="34" charset="-122"/>
              </a:rPr>
              <a:t>-</a:t>
            </a:r>
            <a:r>
              <a:rPr lang="zh-CN" altLang="en-US" sz="1800" dirty="0">
                <a:solidFill>
                  <a:prstClr val="black"/>
                </a:solidFill>
                <a:latin typeface="微软雅黑 "/>
                <a:ea typeface="微软雅黑" panose="020B0503020204020204" pitchFamily="34" charset="-122"/>
              </a:rPr>
              <a:t>表示取消权限，</a:t>
            </a:r>
            <a:r>
              <a:rPr lang="en-US" altLang="zh-CN" sz="1800" dirty="0">
                <a:solidFill>
                  <a:prstClr val="black"/>
                </a:solidFill>
                <a:latin typeface="微软雅黑 "/>
                <a:ea typeface="微软雅黑" panose="020B0503020204020204" pitchFamily="34" charset="-122"/>
              </a:rPr>
              <a:t>=</a:t>
            </a:r>
            <a:r>
              <a:rPr lang="zh-CN" altLang="en-US" sz="1800" dirty="0">
                <a:solidFill>
                  <a:prstClr val="black"/>
                </a:solidFill>
                <a:latin typeface="微软雅黑 "/>
                <a:ea typeface="微软雅黑" panose="020B0503020204020204" pitchFamily="34" charset="-122"/>
              </a:rPr>
              <a:t>表示唯一设定权限</a:t>
            </a:r>
            <a:endParaRPr lang="en-US" altLang="zh-CN" sz="18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1800" dirty="0">
                <a:solidFill>
                  <a:prstClr val="black"/>
                </a:solidFill>
                <a:latin typeface="微软雅黑 "/>
                <a:ea typeface="微软雅黑" panose="020B0503020204020204" pitchFamily="34" charset="-122"/>
              </a:rPr>
              <a:t>r</a:t>
            </a:r>
            <a:r>
              <a:rPr lang="zh-CN" altLang="en-US" sz="1800" dirty="0">
                <a:solidFill>
                  <a:prstClr val="black"/>
                </a:solidFill>
                <a:latin typeface="微软雅黑 "/>
                <a:ea typeface="微软雅黑" panose="020B0503020204020204" pitchFamily="34" charset="-122"/>
              </a:rPr>
              <a:t>表示可读取，</a:t>
            </a:r>
            <a:r>
              <a:rPr lang="en-US" altLang="zh-CN" sz="1800" dirty="0">
                <a:solidFill>
                  <a:prstClr val="black"/>
                </a:solidFill>
                <a:latin typeface="微软雅黑 "/>
                <a:ea typeface="微软雅黑" panose="020B0503020204020204" pitchFamily="34" charset="-122"/>
              </a:rPr>
              <a:t>w</a:t>
            </a:r>
            <a:r>
              <a:rPr lang="zh-CN" altLang="en-US" sz="1800" dirty="0">
                <a:solidFill>
                  <a:prstClr val="black"/>
                </a:solidFill>
                <a:latin typeface="微软雅黑 "/>
                <a:ea typeface="微软雅黑" panose="020B0503020204020204" pitchFamily="34" charset="-122"/>
              </a:rPr>
              <a:t>表示可写入，</a:t>
            </a:r>
            <a:r>
              <a:rPr lang="en-US" altLang="zh-CN" sz="1800" dirty="0">
                <a:solidFill>
                  <a:prstClr val="black"/>
                </a:solidFill>
                <a:latin typeface="微软雅黑 "/>
                <a:ea typeface="微软雅黑" panose="020B0503020204020204" pitchFamily="34" charset="-122"/>
              </a:rPr>
              <a:t>x</a:t>
            </a:r>
            <a:r>
              <a:rPr lang="zh-CN" altLang="en-US" sz="1800" dirty="0">
                <a:solidFill>
                  <a:prstClr val="black"/>
                </a:solidFill>
                <a:latin typeface="微软雅黑 "/>
                <a:ea typeface="微软雅黑" panose="020B0503020204020204" pitchFamily="34" charset="-122"/>
              </a:rPr>
              <a:t>表示可执行</a:t>
            </a:r>
            <a:endParaRPr lang="en-US" altLang="zh-CN" sz="18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1800" dirty="0">
                <a:solidFill>
                  <a:prstClr val="black"/>
                </a:solidFill>
                <a:latin typeface="微软雅黑 "/>
                <a:ea typeface="微软雅黑" panose="020B0503020204020204" pitchFamily="34" charset="-122"/>
              </a:rPr>
              <a:t>如：</a:t>
            </a:r>
            <a:r>
              <a:rPr lang="en-US" altLang="zh-CN" sz="1800" dirty="0" err="1">
                <a:solidFill>
                  <a:prstClr val="black"/>
                </a:solidFill>
                <a:latin typeface="微软雅黑 "/>
                <a:ea typeface="微软雅黑" panose="020B0503020204020204" pitchFamily="34" charset="-122"/>
              </a:rPr>
              <a:t>chomd</a:t>
            </a:r>
            <a:r>
              <a:rPr lang="en-US" altLang="zh-CN" sz="1800" dirty="0">
                <a:solidFill>
                  <a:prstClr val="black"/>
                </a:solidFill>
                <a:latin typeface="微软雅黑 "/>
                <a:ea typeface="微软雅黑" panose="020B0503020204020204" pitchFamily="34" charset="-122"/>
              </a:rPr>
              <a:t> </a:t>
            </a:r>
            <a:r>
              <a:rPr lang="en-US" altLang="zh-CN" sz="1800" dirty="0" err="1">
                <a:solidFill>
                  <a:prstClr val="black"/>
                </a:solidFill>
                <a:latin typeface="微软雅黑 "/>
                <a:ea typeface="微软雅黑" panose="020B0503020204020204" pitchFamily="34" charset="-122"/>
              </a:rPr>
              <a:t>a+r</a:t>
            </a:r>
            <a:r>
              <a:rPr lang="en-US" altLang="zh-CN" sz="1800" dirty="0">
                <a:solidFill>
                  <a:prstClr val="black"/>
                </a:solidFill>
                <a:latin typeface="微软雅黑 "/>
                <a:ea typeface="微软雅黑" panose="020B0503020204020204" pitchFamily="34" charset="-122"/>
              </a:rPr>
              <a:t> file </a:t>
            </a:r>
            <a:r>
              <a:rPr lang="zh-CN" altLang="en-US" sz="1800" dirty="0">
                <a:solidFill>
                  <a:prstClr val="black"/>
                </a:solidFill>
                <a:latin typeface="微软雅黑 "/>
                <a:ea typeface="微软雅黑" panose="020B0503020204020204" pitchFamily="34" charset="-122"/>
              </a:rPr>
              <a:t>表示所有人可读取</a:t>
            </a:r>
            <a:r>
              <a:rPr lang="en-US" altLang="zh-CN" sz="1800" dirty="0">
                <a:solidFill>
                  <a:prstClr val="black"/>
                </a:solidFill>
                <a:latin typeface="微软雅黑 "/>
                <a:ea typeface="微软雅黑" panose="020B0503020204020204" pitchFamily="34" charset="-122"/>
              </a:rPr>
              <a:t>file</a:t>
            </a:r>
          </a:p>
          <a:p>
            <a:pPr>
              <a:lnSpc>
                <a:spcPct val="150000"/>
              </a:lnSpc>
              <a:buClr>
                <a:srgbClr val="2965AB"/>
              </a:buClr>
              <a:buSzPct val="100000"/>
              <a:defRPr/>
            </a:pPr>
            <a:r>
              <a:rPr lang="zh-CN" altLang="en-US" sz="1800" dirty="0">
                <a:solidFill>
                  <a:prstClr val="black"/>
                </a:solidFill>
                <a:latin typeface="微软雅黑 "/>
                <a:ea typeface="微软雅黑" panose="020B0503020204020204" pitchFamily="34" charset="-122"/>
              </a:rPr>
              <a:t>如：</a:t>
            </a:r>
            <a:r>
              <a:rPr lang="en-US" altLang="zh-CN" sz="1800" dirty="0" err="1">
                <a:solidFill>
                  <a:prstClr val="black"/>
                </a:solidFill>
                <a:latin typeface="微软雅黑 "/>
                <a:ea typeface="微软雅黑" panose="020B0503020204020204" pitchFamily="34" charset="-122"/>
              </a:rPr>
              <a:t>chomd</a:t>
            </a:r>
            <a:r>
              <a:rPr lang="en-US" altLang="zh-CN" sz="1800" dirty="0">
                <a:solidFill>
                  <a:prstClr val="black"/>
                </a:solidFill>
                <a:latin typeface="微软雅黑 "/>
                <a:ea typeface="微软雅黑" panose="020B0503020204020204" pitchFamily="34" charset="-122"/>
              </a:rPr>
              <a:t> </a:t>
            </a:r>
            <a:r>
              <a:rPr lang="en-US" altLang="zh-CN" sz="1800" dirty="0" err="1">
                <a:solidFill>
                  <a:prstClr val="black"/>
                </a:solidFill>
                <a:latin typeface="微软雅黑 "/>
                <a:ea typeface="微软雅黑" panose="020B0503020204020204" pitchFamily="34" charset="-122"/>
              </a:rPr>
              <a:t>ug+w</a:t>
            </a:r>
            <a:r>
              <a:rPr lang="zh-CN" altLang="en-US" sz="1800" dirty="0">
                <a:solidFill>
                  <a:prstClr val="black"/>
                </a:solidFill>
                <a:latin typeface="微软雅黑 "/>
                <a:ea typeface="微软雅黑" panose="020B0503020204020204" pitchFamily="34" charset="-122"/>
              </a:rPr>
              <a:t>，</a:t>
            </a:r>
            <a:r>
              <a:rPr lang="en-US" altLang="zh-CN" sz="1800" dirty="0">
                <a:solidFill>
                  <a:prstClr val="black"/>
                </a:solidFill>
                <a:latin typeface="微软雅黑 "/>
                <a:ea typeface="微软雅黑" panose="020B0503020204020204" pitchFamily="34" charset="-122"/>
              </a:rPr>
              <a:t>o-w file</a:t>
            </a:r>
            <a:r>
              <a:rPr lang="zh-CN" altLang="en-US" sz="1800" dirty="0">
                <a:solidFill>
                  <a:prstClr val="black"/>
                </a:solidFill>
                <a:latin typeface="微软雅黑 "/>
                <a:ea typeface="微软雅黑" panose="020B0503020204020204" pitchFamily="34" charset="-122"/>
              </a:rPr>
              <a:t> 表示</a:t>
            </a:r>
            <a:r>
              <a:rPr lang="en-US" altLang="zh-CN" sz="1800" dirty="0">
                <a:solidFill>
                  <a:prstClr val="black"/>
                </a:solidFill>
                <a:latin typeface="微软雅黑 "/>
                <a:ea typeface="微软雅黑" panose="020B0503020204020204" pitchFamily="34" charset="-122"/>
              </a:rPr>
              <a:t>file</a:t>
            </a:r>
            <a:r>
              <a:rPr lang="zh-CN" altLang="en-US" sz="1800" dirty="0">
                <a:solidFill>
                  <a:prstClr val="black"/>
                </a:solidFill>
                <a:latin typeface="微软雅黑 "/>
                <a:ea typeface="微软雅黑" panose="020B0503020204020204" pitchFamily="34" charset="-122"/>
              </a:rPr>
              <a:t>的拥有者和同属一个群体者可写入，其它以外的人不可写入</a:t>
            </a:r>
            <a:endParaRPr lang="en-US" altLang="zh-CN" sz="18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18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nb-NO" sz="1800" dirty="0">
              <a:solidFill>
                <a:srgbClr val="000000"/>
              </a:solidFill>
              <a:latin typeface="Monaco"/>
            </a:endParaRPr>
          </a:p>
          <a:p>
            <a:pPr marL="0" indent="0">
              <a:buNone/>
            </a:pPr>
            <a:endParaRPr lang="nb-NO" sz="1800" b="1" dirty="0">
              <a:solidFill>
                <a:srgbClr val="000000"/>
              </a:solidFill>
              <a:latin typeface="Monaco"/>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91398CCD-3624-45E0-8B7B-B4FB7D891FE6}"/>
              </a:ext>
            </a:extLst>
          </p:cNvPr>
          <p:cNvSpPr/>
          <p:nvPr/>
        </p:nvSpPr>
        <p:spPr>
          <a:xfrm>
            <a:off x="695400" y="2204864"/>
            <a:ext cx="7872536" cy="400110"/>
          </a:xfrm>
          <a:prstGeom prst="rect">
            <a:avLst/>
          </a:prstGeom>
        </p:spPr>
        <p:txBody>
          <a:bodyPr wrap="square">
            <a:spAutoFit/>
          </a:bodyPr>
          <a:lstStyle/>
          <a:p>
            <a:r>
              <a:rPr lang="en-US" sz="2000" dirty="0">
                <a:solidFill>
                  <a:srgbClr val="8F5902"/>
                </a:solidFill>
                <a:latin typeface="Monaco"/>
              </a:rPr>
              <a:t>[</a:t>
            </a:r>
            <a:r>
              <a:rPr lang="en-US" sz="2000" dirty="0" err="1">
                <a:solidFill>
                  <a:srgbClr val="000000"/>
                </a:solidFill>
                <a:latin typeface="Monaco"/>
              </a:rPr>
              <a:t>hadoop@namenode</a:t>
            </a:r>
            <a:r>
              <a:rPr lang="en-US" sz="2000" dirty="0">
                <a:solidFill>
                  <a:srgbClr val="000000"/>
                </a:solidFill>
                <a:latin typeface="Monaco"/>
              </a:rPr>
              <a:t> </a:t>
            </a:r>
            <a:r>
              <a:rPr lang="en-US" sz="2000" dirty="0">
                <a:solidFill>
                  <a:srgbClr val="3465A4"/>
                </a:solidFill>
                <a:latin typeface="Monaco"/>
              </a:rPr>
              <a:t>.</a:t>
            </a:r>
            <a:r>
              <a:rPr lang="en-US" sz="2000" dirty="0" err="1">
                <a:solidFill>
                  <a:srgbClr val="000000"/>
                </a:solidFill>
                <a:latin typeface="Monaco"/>
              </a:rPr>
              <a:t>ssh</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chmod</a:t>
            </a:r>
            <a:r>
              <a:rPr lang="en-US" sz="2000" dirty="0">
                <a:solidFill>
                  <a:srgbClr val="000000"/>
                </a:solidFill>
                <a:latin typeface="Monaco"/>
              </a:rPr>
              <a:t> 644 ~/.</a:t>
            </a:r>
            <a:r>
              <a:rPr lang="en-US" sz="2000" dirty="0" err="1">
                <a:solidFill>
                  <a:srgbClr val="000000"/>
                </a:solidFill>
                <a:latin typeface="Monaco"/>
              </a:rPr>
              <a:t>ssh</a:t>
            </a:r>
            <a:r>
              <a:rPr lang="en-US" sz="2000" dirty="0">
                <a:solidFill>
                  <a:srgbClr val="000000"/>
                </a:solidFill>
                <a:latin typeface="Monaco"/>
              </a:rPr>
              <a:t>/</a:t>
            </a:r>
            <a:r>
              <a:rPr lang="en-US" sz="2000" dirty="0" err="1">
                <a:solidFill>
                  <a:srgbClr val="000000"/>
                </a:solidFill>
                <a:latin typeface="Monaco"/>
              </a:rPr>
              <a:t>authorized_keys</a:t>
            </a:r>
            <a:endParaRPr lang="en-US" sz="2000" dirty="0">
              <a:solidFill>
                <a:srgbClr val="000000"/>
              </a:solidFill>
              <a:latin typeface="Monaco"/>
            </a:endParaRPr>
          </a:p>
        </p:txBody>
      </p:sp>
    </p:spTree>
    <p:extLst>
      <p:ext uri="{BB962C8B-B14F-4D97-AF65-F5344CB8AC3E}">
        <p14:creationId xmlns:p14="http://schemas.microsoft.com/office/powerpoint/2010/main" val="21208072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建立免密码</a:t>
            </a:r>
            <a:r>
              <a:rPr kumimoji="1" lang="en-US" altLang="zh-CN" b="1" dirty="0">
                <a:solidFill>
                  <a:srgbClr val="2965AB"/>
                </a:solidFill>
                <a:latin typeface="微软雅黑" panose="020B0503020204020204" pitchFamily="34" charset="-122"/>
                <a:ea typeface="微软雅黑" panose="020B0503020204020204" pitchFamily="34" charset="-122"/>
              </a:rPr>
              <a:t>SSH</a:t>
            </a:r>
            <a:r>
              <a:rPr kumimoji="1" lang="zh-CN" altLang="en-US" b="1" dirty="0">
                <a:solidFill>
                  <a:srgbClr val="2965AB"/>
                </a:solidFill>
                <a:latin typeface="微软雅黑" panose="020B0503020204020204" pitchFamily="34" charset="-122"/>
                <a:ea typeface="微软雅黑" panose="020B0503020204020204" pitchFamily="34" charset="-122"/>
              </a:rPr>
              <a:t>互访</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51384" y="1196752"/>
            <a:ext cx="12313368" cy="5760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100000"/>
              <a:buNone/>
              <a:defRPr/>
            </a:pPr>
            <a:r>
              <a:rPr lang="en-US" altLang="zh-CN" sz="2400" dirty="0">
                <a:solidFill>
                  <a:prstClr val="black"/>
                </a:solidFill>
                <a:latin typeface="微软雅黑 "/>
                <a:ea typeface="微软雅黑" panose="020B0503020204020204" pitchFamily="34" charset="-122"/>
              </a:rPr>
              <a:t>Linux</a:t>
            </a:r>
            <a:r>
              <a:rPr lang="zh-CN" altLang="en-US" sz="2400" dirty="0">
                <a:solidFill>
                  <a:prstClr val="black"/>
                </a:solidFill>
                <a:latin typeface="微软雅黑 "/>
                <a:ea typeface="微软雅黑" panose="020B0503020204020204" pitchFamily="34" charset="-122"/>
              </a:rPr>
              <a:t>系统 </a:t>
            </a:r>
            <a:r>
              <a:rPr lang="en-US" altLang="zh-CN" sz="2400" dirty="0" err="1">
                <a:solidFill>
                  <a:prstClr val="black"/>
                </a:solidFill>
                <a:latin typeface="微软雅黑 "/>
                <a:ea typeface="微软雅黑" panose="020B0503020204020204" pitchFamily="34" charset="-122"/>
              </a:rPr>
              <a:t>chomd</a:t>
            </a:r>
            <a:r>
              <a:rPr lang="zh-CN" altLang="en-US" sz="2400" dirty="0">
                <a:solidFill>
                  <a:prstClr val="black"/>
                </a:solidFill>
                <a:latin typeface="微软雅黑 "/>
                <a:ea typeface="微软雅黑" panose="020B0503020204020204" pitchFamily="34" charset="-122"/>
              </a:rPr>
              <a:t>指令详解：</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1800" dirty="0" err="1">
                <a:solidFill>
                  <a:prstClr val="black"/>
                </a:solidFill>
                <a:latin typeface="微软雅黑 "/>
                <a:ea typeface="微软雅黑" panose="020B0503020204020204" pitchFamily="34" charset="-122"/>
              </a:rPr>
              <a:t>chomd</a:t>
            </a:r>
            <a:r>
              <a:rPr lang="zh-CN" altLang="en-US" sz="1800" dirty="0">
                <a:solidFill>
                  <a:prstClr val="black"/>
                </a:solidFill>
                <a:latin typeface="微软雅黑 "/>
                <a:ea typeface="微软雅黑" panose="020B0503020204020204" pitchFamily="34" charset="-122"/>
              </a:rPr>
              <a:t>指令也可用数字代替</a:t>
            </a:r>
            <a:r>
              <a:rPr lang="en-US" altLang="zh-CN" sz="1800" dirty="0" err="1">
                <a:solidFill>
                  <a:prstClr val="black"/>
                </a:solidFill>
                <a:latin typeface="微软雅黑 "/>
                <a:ea typeface="微软雅黑" panose="020B0503020204020204" pitchFamily="34" charset="-122"/>
              </a:rPr>
              <a:t>rwx</a:t>
            </a:r>
            <a:r>
              <a:rPr lang="zh-CN" altLang="en-US" sz="1800" dirty="0">
                <a:solidFill>
                  <a:prstClr val="black"/>
                </a:solidFill>
                <a:latin typeface="微软雅黑 "/>
                <a:ea typeface="微软雅黑" panose="020B0503020204020204" pitchFamily="34" charset="-122"/>
              </a:rPr>
              <a:t>表示权限，表示为</a:t>
            </a:r>
            <a:r>
              <a:rPr lang="en-US" altLang="zh-CN" sz="1800" dirty="0" err="1">
                <a:solidFill>
                  <a:prstClr val="black"/>
                </a:solidFill>
                <a:latin typeface="微软雅黑 "/>
                <a:ea typeface="微软雅黑" panose="020B0503020204020204" pitchFamily="34" charset="-122"/>
              </a:rPr>
              <a:t>chomd</a:t>
            </a:r>
            <a:r>
              <a:rPr lang="en-US" altLang="zh-CN" sz="1800" dirty="0">
                <a:solidFill>
                  <a:prstClr val="black"/>
                </a:solidFill>
                <a:latin typeface="微软雅黑 "/>
                <a:ea typeface="微软雅黑" panose="020B0503020204020204" pitchFamily="34" charset="-122"/>
              </a:rPr>
              <a:t> </a:t>
            </a:r>
            <a:r>
              <a:rPr lang="en-US" altLang="zh-CN" sz="1800" dirty="0" err="1">
                <a:solidFill>
                  <a:prstClr val="black"/>
                </a:solidFill>
                <a:latin typeface="微软雅黑 "/>
                <a:ea typeface="微软雅黑" panose="020B0503020204020204" pitchFamily="34" charset="-122"/>
              </a:rPr>
              <a:t>abc</a:t>
            </a:r>
            <a:r>
              <a:rPr lang="en-US" altLang="zh-CN" sz="1800" dirty="0">
                <a:solidFill>
                  <a:prstClr val="black"/>
                </a:solidFill>
                <a:latin typeface="微软雅黑 "/>
                <a:ea typeface="微软雅黑" panose="020B0503020204020204" pitchFamily="34" charset="-122"/>
              </a:rPr>
              <a:t> file</a:t>
            </a:r>
            <a:r>
              <a:rPr lang="zh-CN" altLang="en-US" sz="1800" dirty="0">
                <a:solidFill>
                  <a:prstClr val="black"/>
                </a:solidFill>
                <a:latin typeface="微软雅黑 "/>
                <a:ea typeface="微软雅黑" panose="020B0503020204020204" pitchFamily="34" charset="-122"/>
              </a:rPr>
              <a:t>，其中</a:t>
            </a:r>
            <a:r>
              <a:rPr lang="en-US" altLang="zh-CN" sz="1800" dirty="0" err="1">
                <a:solidFill>
                  <a:prstClr val="black"/>
                </a:solidFill>
                <a:latin typeface="微软雅黑 "/>
                <a:ea typeface="微软雅黑" panose="020B0503020204020204" pitchFamily="34" charset="-122"/>
              </a:rPr>
              <a:t>abc</a:t>
            </a:r>
            <a:r>
              <a:rPr lang="zh-CN" altLang="en-US" sz="1800" dirty="0">
                <a:solidFill>
                  <a:prstClr val="black"/>
                </a:solidFill>
                <a:latin typeface="微软雅黑 "/>
                <a:ea typeface="微软雅黑" panose="020B0503020204020204" pitchFamily="34" charset="-122"/>
              </a:rPr>
              <a:t>为三个数字</a:t>
            </a:r>
            <a:endParaRPr lang="en-US" altLang="zh-CN" sz="18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1800" dirty="0">
                <a:solidFill>
                  <a:prstClr val="black"/>
                </a:solidFill>
                <a:latin typeface="微软雅黑 "/>
                <a:ea typeface="微软雅黑" panose="020B0503020204020204" pitchFamily="34" charset="-122"/>
              </a:rPr>
              <a:t>a</a:t>
            </a:r>
            <a:r>
              <a:rPr lang="zh-CN" altLang="en-US" sz="1800" dirty="0">
                <a:solidFill>
                  <a:prstClr val="black"/>
                </a:solidFill>
                <a:latin typeface="微软雅黑 "/>
                <a:ea typeface="微软雅黑" panose="020B0503020204020204" pitchFamily="34" charset="-122"/>
              </a:rPr>
              <a:t>表示文件拥有者，</a:t>
            </a:r>
            <a:r>
              <a:rPr lang="en-US" altLang="zh-CN" sz="1800" dirty="0">
                <a:solidFill>
                  <a:prstClr val="black"/>
                </a:solidFill>
                <a:latin typeface="微软雅黑 "/>
                <a:ea typeface="微软雅黑" panose="020B0503020204020204" pitchFamily="34" charset="-122"/>
              </a:rPr>
              <a:t>b</a:t>
            </a:r>
            <a:r>
              <a:rPr lang="zh-CN" altLang="en-US" sz="1800" dirty="0">
                <a:solidFill>
                  <a:prstClr val="black"/>
                </a:solidFill>
                <a:latin typeface="微软雅黑 "/>
                <a:ea typeface="微软雅黑" panose="020B0503020204020204" pitchFamily="34" charset="-122"/>
              </a:rPr>
              <a:t>表示同一群体者，</a:t>
            </a:r>
            <a:r>
              <a:rPr lang="en-US" altLang="zh-CN" sz="1800" dirty="0">
                <a:solidFill>
                  <a:prstClr val="black"/>
                </a:solidFill>
                <a:latin typeface="微软雅黑 "/>
                <a:ea typeface="微软雅黑" panose="020B0503020204020204" pitchFamily="34" charset="-122"/>
              </a:rPr>
              <a:t>c</a:t>
            </a:r>
            <a:r>
              <a:rPr lang="zh-CN" altLang="en-US" sz="1800" dirty="0">
                <a:solidFill>
                  <a:prstClr val="black"/>
                </a:solidFill>
                <a:latin typeface="微软雅黑 "/>
                <a:ea typeface="微软雅黑" panose="020B0503020204020204" pitchFamily="34" charset="-122"/>
              </a:rPr>
              <a:t>表示其它者</a:t>
            </a:r>
            <a:endParaRPr lang="en-US" altLang="zh-CN" sz="18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1800" dirty="0">
                <a:solidFill>
                  <a:prstClr val="black"/>
                </a:solidFill>
                <a:latin typeface="微软雅黑 "/>
                <a:ea typeface="微软雅黑" panose="020B0503020204020204" pitchFamily="34" charset="-122"/>
              </a:rPr>
              <a:t>令</a:t>
            </a:r>
            <a:r>
              <a:rPr lang="en-US" altLang="zh-CN" sz="1800" dirty="0">
                <a:solidFill>
                  <a:prstClr val="black"/>
                </a:solidFill>
                <a:latin typeface="微软雅黑 "/>
                <a:ea typeface="微软雅黑" panose="020B0503020204020204" pitchFamily="34" charset="-122"/>
              </a:rPr>
              <a:t>r=4</a:t>
            </a:r>
            <a:r>
              <a:rPr lang="zh-CN" altLang="en-US" sz="1800" dirty="0">
                <a:solidFill>
                  <a:prstClr val="black"/>
                </a:solidFill>
                <a:latin typeface="微软雅黑 "/>
                <a:ea typeface="微软雅黑" panose="020B0503020204020204" pitchFamily="34" charset="-122"/>
              </a:rPr>
              <a:t>，</a:t>
            </a:r>
            <a:r>
              <a:rPr lang="en-US" altLang="zh-CN" sz="1800" dirty="0">
                <a:solidFill>
                  <a:prstClr val="black"/>
                </a:solidFill>
                <a:latin typeface="微软雅黑 "/>
                <a:ea typeface="微软雅黑" panose="020B0503020204020204" pitchFamily="34" charset="-122"/>
              </a:rPr>
              <a:t>w=2</a:t>
            </a:r>
            <a:r>
              <a:rPr lang="zh-CN" altLang="en-US" sz="1800" dirty="0">
                <a:solidFill>
                  <a:prstClr val="black"/>
                </a:solidFill>
                <a:latin typeface="微软雅黑 "/>
                <a:ea typeface="微软雅黑" panose="020B0503020204020204" pitchFamily="34" charset="-122"/>
              </a:rPr>
              <a:t>，</a:t>
            </a:r>
            <a:r>
              <a:rPr lang="en-US" altLang="zh-CN" sz="1800" dirty="0">
                <a:solidFill>
                  <a:prstClr val="black"/>
                </a:solidFill>
                <a:latin typeface="微软雅黑 "/>
                <a:ea typeface="微软雅黑" panose="020B0503020204020204" pitchFamily="34" charset="-122"/>
              </a:rPr>
              <a:t>x=1</a:t>
            </a:r>
          </a:p>
          <a:p>
            <a:pPr>
              <a:lnSpc>
                <a:spcPct val="150000"/>
              </a:lnSpc>
              <a:buClr>
                <a:srgbClr val="2965AB"/>
              </a:buClr>
              <a:buSzPct val="100000"/>
              <a:defRPr/>
            </a:pPr>
            <a:r>
              <a:rPr lang="zh-CN" altLang="en-US" sz="1800" dirty="0">
                <a:solidFill>
                  <a:prstClr val="black"/>
                </a:solidFill>
                <a:latin typeface="微软雅黑 "/>
                <a:ea typeface="微软雅黑" panose="020B0503020204020204" pitchFamily="34" charset="-122"/>
              </a:rPr>
              <a:t>若设置为</a:t>
            </a:r>
            <a:r>
              <a:rPr lang="en-US" altLang="zh-CN" sz="1800" dirty="0" err="1">
                <a:solidFill>
                  <a:prstClr val="black"/>
                </a:solidFill>
                <a:latin typeface="微软雅黑 "/>
                <a:ea typeface="微软雅黑" panose="020B0503020204020204" pitchFamily="34" charset="-122"/>
              </a:rPr>
              <a:t>rwx</a:t>
            </a:r>
            <a:r>
              <a:rPr lang="zh-CN" altLang="en-US" sz="1800" dirty="0">
                <a:solidFill>
                  <a:prstClr val="black"/>
                </a:solidFill>
                <a:latin typeface="微软雅黑 "/>
                <a:ea typeface="微软雅黑" panose="020B0503020204020204" pitchFamily="34" charset="-122"/>
              </a:rPr>
              <a:t>权限，则应为</a:t>
            </a:r>
            <a:r>
              <a:rPr lang="en-US" altLang="zh-CN" sz="1800" dirty="0">
                <a:solidFill>
                  <a:prstClr val="black"/>
                </a:solidFill>
                <a:latin typeface="微软雅黑 "/>
                <a:ea typeface="微软雅黑" panose="020B0503020204020204" pitchFamily="34" charset="-122"/>
              </a:rPr>
              <a:t>4+2+1 = 7</a:t>
            </a:r>
            <a:r>
              <a:rPr lang="zh-CN" altLang="en-US" sz="1800" dirty="0">
                <a:solidFill>
                  <a:prstClr val="black"/>
                </a:solidFill>
                <a:latin typeface="微软雅黑 "/>
                <a:ea typeface="微软雅黑" panose="020B0503020204020204" pitchFamily="34" charset="-122"/>
              </a:rPr>
              <a:t>；相似的，</a:t>
            </a:r>
            <a:r>
              <a:rPr lang="en-US" altLang="zh-CN" sz="1800" dirty="0">
                <a:solidFill>
                  <a:prstClr val="black"/>
                </a:solidFill>
                <a:latin typeface="微软雅黑 "/>
                <a:ea typeface="微软雅黑" panose="020B0503020204020204" pitchFamily="34" charset="-122"/>
              </a:rPr>
              <a:t>6</a:t>
            </a:r>
            <a:r>
              <a:rPr lang="zh-CN" altLang="en-US" sz="1800" dirty="0">
                <a:solidFill>
                  <a:prstClr val="black"/>
                </a:solidFill>
                <a:latin typeface="微软雅黑 "/>
                <a:ea typeface="微软雅黑" panose="020B0503020204020204" pitchFamily="34" charset="-122"/>
              </a:rPr>
              <a:t>为</a:t>
            </a:r>
            <a:r>
              <a:rPr lang="en-US" altLang="zh-CN" sz="1800" dirty="0" err="1">
                <a:solidFill>
                  <a:prstClr val="black"/>
                </a:solidFill>
                <a:latin typeface="微软雅黑 "/>
                <a:ea typeface="微软雅黑" panose="020B0503020204020204" pitchFamily="34" charset="-122"/>
              </a:rPr>
              <a:t>rw</a:t>
            </a:r>
            <a:r>
              <a:rPr lang="zh-CN" altLang="en-US" sz="1800" dirty="0">
                <a:solidFill>
                  <a:prstClr val="black"/>
                </a:solidFill>
                <a:latin typeface="微软雅黑 "/>
                <a:ea typeface="微软雅黑" panose="020B0503020204020204" pitchFamily="34" charset="-122"/>
              </a:rPr>
              <a:t>权限，</a:t>
            </a:r>
            <a:r>
              <a:rPr lang="en-US" altLang="zh-CN" sz="1800" dirty="0">
                <a:solidFill>
                  <a:prstClr val="black"/>
                </a:solidFill>
                <a:latin typeface="微软雅黑 "/>
                <a:ea typeface="微软雅黑" panose="020B0503020204020204" pitchFamily="34" charset="-122"/>
              </a:rPr>
              <a:t>5</a:t>
            </a:r>
            <a:r>
              <a:rPr lang="zh-CN" altLang="en-US" sz="1800" dirty="0">
                <a:solidFill>
                  <a:prstClr val="black"/>
                </a:solidFill>
                <a:latin typeface="微软雅黑 "/>
                <a:ea typeface="微软雅黑" panose="020B0503020204020204" pitchFamily="34" charset="-122"/>
              </a:rPr>
              <a:t>为</a:t>
            </a:r>
            <a:r>
              <a:rPr lang="en-US" altLang="zh-CN" sz="1800" dirty="0" err="1">
                <a:solidFill>
                  <a:prstClr val="black"/>
                </a:solidFill>
                <a:latin typeface="微软雅黑 "/>
                <a:ea typeface="微软雅黑" panose="020B0503020204020204" pitchFamily="34" charset="-122"/>
              </a:rPr>
              <a:t>rx</a:t>
            </a:r>
            <a:r>
              <a:rPr lang="zh-CN" altLang="en-US" sz="1800" dirty="0">
                <a:solidFill>
                  <a:prstClr val="black"/>
                </a:solidFill>
                <a:latin typeface="微软雅黑 "/>
                <a:ea typeface="微软雅黑" panose="020B0503020204020204" pitchFamily="34" charset="-122"/>
              </a:rPr>
              <a:t>权限</a:t>
            </a:r>
            <a:endParaRPr lang="en-US" altLang="zh-CN" sz="18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1800" dirty="0">
                <a:solidFill>
                  <a:prstClr val="black"/>
                </a:solidFill>
                <a:latin typeface="微软雅黑 "/>
                <a:ea typeface="微软雅黑" panose="020B0503020204020204" pitchFamily="34" charset="-122"/>
              </a:rPr>
              <a:t>如 </a:t>
            </a:r>
            <a:r>
              <a:rPr lang="en-US" altLang="zh-CN" sz="1800" dirty="0" err="1">
                <a:solidFill>
                  <a:prstClr val="black"/>
                </a:solidFill>
                <a:latin typeface="微软雅黑 "/>
                <a:ea typeface="微软雅黑" panose="020B0503020204020204" pitchFamily="34" charset="-122"/>
              </a:rPr>
              <a:t>chomd</a:t>
            </a:r>
            <a:r>
              <a:rPr lang="en-US" altLang="zh-CN" sz="1800" dirty="0">
                <a:solidFill>
                  <a:prstClr val="black"/>
                </a:solidFill>
                <a:latin typeface="微软雅黑 "/>
                <a:ea typeface="微软雅黑" panose="020B0503020204020204" pitchFamily="34" charset="-122"/>
              </a:rPr>
              <a:t> 600 </a:t>
            </a:r>
            <a:r>
              <a:rPr lang="zh-CN" altLang="en-US" sz="1800" dirty="0">
                <a:solidFill>
                  <a:prstClr val="black"/>
                </a:solidFill>
                <a:latin typeface="微软雅黑 "/>
                <a:ea typeface="微软雅黑" panose="020B0503020204020204" pitchFamily="34" charset="-122"/>
              </a:rPr>
              <a:t>表示：只有属主有读写权限</a:t>
            </a:r>
            <a:endParaRPr lang="en-US" altLang="zh-CN" sz="18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en-US" altLang="zh-CN" sz="1800" dirty="0" err="1">
                <a:solidFill>
                  <a:prstClr val="black"/>
                </a:solidFill>
                <a:latin typeface="微软雅黑 "/>
                <a:ea typeface="微软雅黑" panose="020B0503020204020204" pitchFamily="34" charset="-122"/>
              </a:rPr>
              <a:t>chomd</a:t>
            </a:r>
            <a:r>
              <a:rPr lang="en-US" altLang="zh-CN" sz="1800" dirty="0">
                <a:solidFill>
                  <a:prstClr val="black"/>
                </a:solidFill>
                <a:latin typeface="微软雅黑 "/>
                <a:ea typeface="微软雅黑" panose="020B0503020204020204" pitchFamily="34" charset="-122"/>
              </a:rPr>
              <a:t> 777 </a:t>
            </a:r>
            <a:r>
              <a:rPr lang="zh-CN" altLang="en-US" sz="1800" dirty="0">
                <a:solidFill>
                  <a:prstClr val="black"/>
                </a:solidFill>
                <a:latin typeface="微软雅黑 "/>
                <a:ea typeface="微软雅黑" panose="020B0503020204020204" pitchFamily="34" charset="-122"/>
              </a:rPr>
              <a:t>表示：所有者都有读写和执行权限</a:t>
            </a:r>
            <a:endParaRPr lang="en-US" altLang="zh-CN" sz="18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1800" dirty="0">
                <a:solidFill>
                  <a:prstClr val="black"/>
                </a:solidFill>
                <a:latin typeface="微软雅黑 "/>
                <a:ea typeface="微软雅黑" panose="020B0503020204020204" pitchFamily="34" charset="-122"/>
              </a:rPr>
              <a:t>在此处，用</a:t>
            </a:r>
            <a:r>
              <a:rPr lang="en-US" altLang="zh-CN" sz="1800" dirty="0" err="1">
                <a:solidFill>
                  <a:prstClr val="black"/>
                </a:solidFill>
                <a:latin typeface="微软雅黑 "/>
                <a:ea typeface="微软雅黑" panose="020B0503020204020204" pitchFamily="34" charset="-122"/>
              </a:rPr>
              <a:t>chomd</a:t>
            </a:r>
            <a:r>
              <a:rPr lang="en-US" altLang="zh-CN" sz="1800" dirty="0">
                <a:solidFill>
                  <a:prstClr val="black"/>
                </a:solidFill>
                <a:latin typeface="微软雅黑 "/>
                <a:ea typeface="微软雅黑" panose="020B0503020204020204" pitchFamily="34" charset="-122"/>
              </a:rPr>
              <a:t> 644</a:t>
            </a:r>
            <a:r>
              <a:rPr lang="zh-CN" altLang="en-US" sz="1800" dirty="0">
                <a:solidFill>
                  <a:prstClr val="black"/>
                </a:solidFill>
                <a:latin typeface="微软雅黑 "/>
                <a:ea typeface="微软雅黑" panose="020B0503020204020204" pitchFamily="34" charset="-122"/>
              </a:rPr>
              <a:t>即表示：只用属主有读写权限，而属组用户和其它用户只有读取权限</a:t>
            </a:r>
            <a:endParaRPr lang="en-US" altLang="zh-CN" sz="18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18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18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nb-NO" sz="1800" dirty="0">
              <a:solidFill>
                <a:srgbClr val="000000"/>
              </a:solidFill>
              <a:latin typeface="Monaco"/>
            </a:endParaRPr>
          </a:p>
          <a:p>
            <a:pPr marL="0" indent="0">
              <a:buNone/>
            </a:pPr>
            <a:endParaRPr lang="nb-NO" sz="1800" b="1" dirty="0">
              <a:solidFill>
                <a:srgbClr val="000000"/>
              </a:solidFill>
              <a:latin typeface="Monaco"/>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Tree>
    <p:extLst>
      <p:ext uri="{BB962C8B-B14F-4D97-AF65-F5344CB8AC3E}">
        <p14:creationId xmlns:p14="http://schemas.microsoft.com/office/powerpoint/2010/main" val="31093864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建立免密码</a:t>
            </a:r>
            <a:r>
              <a:rPr kumimoji="1" lang="en-US" altLang="zh-CN" b="1" dirty="0">
                <a:solidFill>
                  <a:srgbClr val="2965AB"/>
                </a:solidFill>
                <a:latin typeface="微软雅黑" panose="020B0503020204020204" pitchFamily="34" charset="-122"/>
                <a:ea typeface="微软雅黑" panose="020B0503020204020204" pitchFamily="34" charset="-122"/>
              </a:rPr>
              <a:t>SSH</a:t>
            </a:r>
            <a:r>
              <a:rPr kumimoji="1" lang="zh-CN" altLang="en-US" b="1" dirty="0">
                <a:solidFill>
                  <a:srgbClr val="2965AB"/>
                </a:solidFill>
                <a:latin typeface="微软雅黑" panose="020B0503020204020204" pitchFamily="34" charset="-122"/>
                <a:ea typeface="微软雅黑" panose="020B0503020204020204" pitchFamily="34" charset="-122"/>
              </a:rPr>
              <a:t>互访</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486680" y="1340768"/>
            <a:ext cx="12313368" cy="5760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将主节点的</a:t>
            </a:r>
            <a:r>
              <a:rPr lang="en-US" altLang="zh-CN" sz="2400" dirty="0" err="1">
                <a:solidFill>
                  <a:prstClr val="black"/>
                </a:solidFill>
                <a:latin typeface="微软雅黑 "/>
                <a:ea typeface="微软雅黑" panose="020B0503020204020204" pitchFamily="34" charset="-122"/>
              </a:rPr>
              <a:t>authorized_keys</a:t>
            </a:r>
            <a:r>
              <a:rPr lang="zh-CN" altLang="en-US" sz="2400" dirty="0">
                <a:solidFill>
                  <a:prstClr val="black"/>
                </a:solidFill>
                <a:latin typeface="微软雅黑 "/>
                <a:ea typeface="微软雅黑" panose="020B0503020204020204" pitchFamily="34" charset="-122"/>
              </a:rPr>
              <a:t>文件分别拷贝到两个从节点</a:t>
            </a:r>
            <a:r>
              <a:rPr lang="en-US" altLang="zh-CN" sz="2400" dirty="0" err="1">
                <a:solidFill>
                  <a:prstClr val="black"/>
                </a:solidFill>
                <a:latin typeface="微软雅黑 "/>
                <a:ea typeface="微软雅黑" panose="020B0503020204020204" pitchFamily="34" charset="-122"/>
              </a:rPr>
              <a:t>hadoop</a:t>
            </a:r>
            <a:r>
              <a:rPr lang="zh-CN" altLang="en-US" sz="2400" dirty="0">
                <a:solidFill>
                  <a:prstClr val="black"/>
                </a:solidFill>
                <a:latin typeface="微软雅黑 "/>
                <a:ea typeface="微软雅黑" panose="020B0503020204020204" pitchFamily="34" charset="-122"/>
              </a:rPr>
              <a:t>用户的</a:t>
            </a:r>
            <a:r>
              <a:rPr lang="en-US" altLang="zh-CN" sz="2400" dirty="0" err="1">
                <a:solidFill>
                  <a:prstClr val="black"/>
                </a:solidFill>
                <a:latin typeface="微软雅黑 "/>
                <a:ea typeface="微软雅黑" panose="020B0503020204020204" pitchFamily="34" charset="-122"/>
              </a:rPr>
              <a:t>authorized_keys</a:t>
            </a:r>
            <a:r>
              <a:rPr lang="zh-CN" altLang="en-US" sz="2400" dirty="0">
                <a:solidFill>
                  <a:prstClr val="black"/>
                </a:solidFill>
                <a:latin typeface="微软雅黑 "/>
                <a:ea typeface="微软雅黑" panose="020B0503020204020204" pitchFamily="34" charset="-122"/>
              </a:rPr>
              <a:t>文件中</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注意：</a:t>
            </a:r>
            <a:r>
              <a:rPr lang="en-US" altLang="zh-CN" sz="2400" dirty="0" err="1">
                <a:solidFill>
                  <a:prstClr val="black"/>
                </a:solidFill>
                <a:latin typeface="微软雅黑 "/>
                <a:ea typeface="微软雅黑" panose="020B0503020204020204" pitchFamily="34" charset="-122"/>
              </a:rPr>
              <a:t>scp</a:t>
            </a:r>
            <a:r>
              <a:rPr lang="zh-CN" altLang="en-US" sz="2400" dirty="0">
                <a:solidFill>
                  <a:prstClr val="black"/>
                </a:solidFill>
                <a:latin typeface="微软雅黑 "/>
                <a:ea typeface="微软雅黑" panose="020B0503020204020204" pitchFamily="34" charset="-122"/>
              </a:rPr>
              <a:t>和</a:t>
            </a:r>
            <a:r>
              <a:rPr lang="en-US" altLang="zh-CN" sz="2400" dirty="0">
                <a:solidFill>
                  <a:prstClr val="black"/>
                </a:solidFill>
                <a:latin typeface="微软雅黑 "/>
                <a:ea typeface="微软雅黑" panose="020B0503020204020204" pitchFamily="34" charset="-122"/>
              </a:rPr>
              <a:t>keys</a:t>
            </a:r>
            <a:r>
              <a:rPr lang="zh-CN" altLang="en-US" sz="2400" dirty="0">
                <a:solidFill>
                  <a:prstClr val="black"/>
                </a:solidFill>
                <a:latin typeface="微软雅黑 "/>
                <a:ea typeface="微软雅黑" panose="020B0503020204020204" pitchFamily="34" charset="-122"/>
              </a:rPr>
              <a:t>后面都有空格</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现在每个节点的</a:t>
            </a:r>
            <a:r>
              <a:rPr lang="en-US" altLang="zh-CN" sz="2400" dirty="0" err="1">
                <a:solidFill>
                  <a:prstClr val="black"/>
                </a:solidFill>
                <a:latin typeface="微软雅黑 "/>
                <a:ea typeface="微软雅黑" panose="020B0503020204020204" pitchFamily="34" charset="-122"/>
              </a:rPr>
              <a:t>authorized_keys</a:t>
            </a:r>
            <a:r>
              <a:rPr lang="zh-CN" altLang="en-US" sz="2400" dirty="0">
                <a:solidFill>
                  <a:prstClr val="black"/>
                </a:solidFill>
                <a:latin typeface="微软雅黑 "/>
                <a:ea typeface="微软雅黑" panose="020B0503020204020204" pitchFamily="34" charset="-122"/>
              </a:rPr>
              <a:t>文件都有其它两个节点的公钥</a:t>
            </a: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可实现三个节点之间的免密</a:t>
            </a:r>
            <a:r>
              <a:rPr lang="en-US" altLang="zh-CN" sz="2400" dirty="0">
                <a:solidFill>
                  <a:prstClr val="black"/>
                </a:solidFill>
                <a:latin typeface="微软雅黑 "/>
                <a:ea typeface="微软雅黑" panose="020B0503020204020204" pitchFamily="34" charset="-122"/>
              </a:rPr>
              <a:t>SSH</a:t>
            </a:r>
            <a:r>
              <a:rPr lang="zh-CN" altLang="en-US" sz="2400" dirty="0">
                <a:solidFill>
                  <a:prstClr val="black"/>
                </a:solidFill>
                <a:latin typeface="微软雅黑 "/>
                <a:ea typeface="微软雅黑" panose="020B0503020204020204" pitchFamily="34" charset="-122"/>
              </a:rPr>
              <a:t>互访</a:t>
            </a:r>
            <a:endParaRPr lang="nb-NO" sz="2000" dirty="0">
              <a:solidFill>
                <a:srgbClr val="000000"/>
              </a:solidFill>
              <a:latin typeface="Monaco"/>
            </a:endParaRPr>
          </a:p>
          <a:p>
            <a:pPr marL="0" indent="0">
              <a:buNone/>
            </a:pPr>
            <a:endParaRPr lang="nb-NO" sz="2000" b="1" dirty="0">
              <a:solidFill>
                <a:srgbClr val="000000"/>
              </a:solidFill>
              <a:latin typeface="Monaco"/>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5" name="矩形 4">
            <a:extLst>
              <a:ext uri="{FF2B5EF4-FFF2-40B4-BE49-F238E27FC236}">
                <a16:creationId xmlns:a16="http://schemas.microsoft.com/office/drawing/2014/main" id="{C4EED120-C19D-4908-AE2A-F004A0D4C968}"/>
              </a:ext>
            </a:extLst>
          </p:cNvPr>
          <p:cNvSpPr/>
          <p:nvPr/>
        </p:nvSpPr>
        <p:spPr>
          <a:xfrm>
            <a:off x="695400" y="2564904"/>
            <a:ext cx="10297144" cy="1323439"/>
          </a:xfrm>
          <a:prstGeom prst="rect">
            <a:avLst/>
          </a:prstGeom>
        </p:spPr>
        <p:txBody>
          <a:bodyPr wrap="square">
            <a:spAutoFit/>
          </a:bodyPr>
          <a:lstStyle/>
          <a:p>
            <a:r>
              <a:rPr lang="en-US" sz="2000" dirty="0">
                <a:solidFill>
                  <a:srgbClr val="8F5902"/>
                </a:solidFill>
                <a:latin typeface="Monaco"/>
              </a:rPr>
              <a:t>[</a:t>
            </a:r>
            <a:r>
              <a:rPr lang="en-US" sz="2000" dirty="0" err="1">
                <a:solidFill>
                  <a:srgbClr val="000000"/>
                </a:solidFill>
                <a:latin typeface="Monaco"/>
              </a:rPr>
              <a:t>hadoop@namenode</a:t>
            </a:r>
            <a:r>
              <a:rPr lang="en-US" sz="2000" dirty="0">
                <a:solidFill>
                  <a:srgbClr val="000000"/>
                </a:solidFill>
                <a:latin typeface="Monaco"/>
              </a:rPr>
              <a:t> </a:t>
            </a:r>
            <a:r>
              <a:rPr lang="en-US" sz="2000" dirty="0">
                <a:solidFill>
                  <a:srgbClr val="3465A4"/>
                </a:solidFill>
                <a:latin typeface="Monaco"/>
              </a:rPr>
              <a:t>.</a:t>
            </a:r>
            <a:r>
              <a:rPr lang="en-US" sz="2000" dirty="0" err="1">
                <a:solidFill>
                  <a:srgbClr val="000000"/>
                </a:solidFill>
                <a:latin typeface="Monaco"/>
              </a:rPr>
              <a:t>ssh</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scp</a:t>
            </a:r>
            <a:r>
              <a:rPr lang="en-US" sz="2000" dirty="0">
                <a:solidFill>
                  <a:srgbClr val="000000"/>
                </a:solidFill>
                <a:latin typeface="Monaco"/>
              </a:rPr>
              <a:t>   ~/.</a:t>
            </a:r>
            <a:r>
              <a:rPr lang="en-US" sz="2000" dirty="0" err="1">
                <a:solidFill>
                  <a:srgbClr val="000000"/>
                </a:solidFill>
                <a:latin typeface="Monaco"/>
              </a:rPr>
              <a:t>ssh</a:t>
            </a:r>
            <a:r>
              <a:rPr lang="en-US" sz="2000" dirty="0">
                <a:solidFill>
                  <a:srgbClr val="000000"/>
                </a:solidFill>
                <a:latin typeface="Monaco"/>
              </a:rPr>
              <a:t>/</a:t>
            </a:r>
            <a:r>
              <a:rPr lang="en-US" sz="2000" dirty="0" err="1">
                <a:solidFill>
                  <a:srgbClr val="000000"/>
                </a:solidFill>
                <a:latin typeface="Monaco"/>
              </a:rPr>
              <a:t>authorized_keys</a:t>
            </a:r>
            <a:r>
              <a:rPr lang="en-US" sz="2000" dirty="0">
                <a:solidFill>
                  <a:srgbClr val="000000"/>
                </a:solidFill>
                <a:latin typeface="Monaco"/>
              </a:rPr>
              <a:t>\  hadoop@datanode1:/home/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ssh</a:t>
            </a:r>
            <a:r>
              <a:rPr lang="en-US" sz="2000" dirty="0">
                <a:solidFill>
                  <a:srgbClr val="000000"/>
                </a:solidFill>
                <a:latin typeface="Monaco"/>
              </a:rPr>
              <a:t>/</a:t>
            </a:r>
            <a:r>
              <a:rPr lang="en-US" sz="2000" dirty="0" err="1">
                <a:solidFill>
                  <a:srgbClr val="000000"/>
                </a:solidFill>
                <a:latin typeface="Monaco"/>
              </a:rPr>
              <a:t>authorized_keys</a:t>
            </a:r>
            <a:endParaRPr lang="en-US" sz="2000" dirty="0">
              <a:solidFill>
                <a:srgbClr val="000000"/>
              </a:solidFill>
              <a:latin typeface="Monaco"/>
            </a:endParaRPr>
          </a:p>
          <a:p>
            <a:r>
              <a:rPr lang="en-US" sz="2000" dirty="0">
                <a:solidFill>
                  <a:srgbClr val="8F5902"/>
                </a:solidFill>
                <a:latin typeface="Monaco"/>
              </a:rPr>
              <a:t>[</a:t>
            </a:r>
            <a:r>
              <a:rPr lang="en-US" sz="2000" dirty="0" err="1">
                <a:solidFill>
                  <a:srgbClr val="000000"/>
                </a:solidFill>
                <a:latin typeface="Monaco"/>
              </a:rPr>
              <a:t>hadoop@namenode</a:t>
            </a:r>
            <a:r>
              <a:rPr lang="en-US" sz="2000" dirty="0">
                <a:solidFill>
                  <a:srgbClr val="000000"/>
                </a:solidFill>
                <a:latin typeface="Monaco"/>
              </a:rPr>
              <a:t> </a:t>
            </a:r>
            <a:r>
              <a:rPr lang="en-US" sz="2000" dirty="0">
                <a:solidFill>
                  <a:srgbClr val="3465A4"/>
                </a:solidFill>
                <a:latin typeface="Monaco"/>
              </a:rPr>
              <a:t>.</a:t>
            </a:r>
            <a:r>
              <a:rPr lang="en-US" sz="2000" dirty="0" err="1">
                <a:solidFill>
                  <a:srgbClr val="000000"/>
                </a:solidFill>
                <a:latin typeface="Monaco"/>
              </a:rPr>
              <a:t>ssh</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scp</a:t>
            </a:r>
            <a:r>
              <a:rPr lang="en-US" sz="2000" dirty="0">
                <a:solidFill>
                  <a:srgbClr val="000000"/>
                </a:solidFill>
                <a:latin typeface="Monaco"/>
              </a:rPr>
              <a:t>   ~/.</a:t>
            </a:r>
            <a:r>
              <a:rPr lang="en-US" sz="2000" dirty="0" err="1">
                <a:solidFill>
                  <a:srgbClr val="000000"/>
                </a:solidFill>
                <a:latin typeface="Monaco"/>
              </a:rPr>
              <a:t>ssh</a:t>
            </a:r>
            <a:r>
              <a:rPr lang="en-US" sz="2000" dirty="0">
                <a:solidFill>
                  <a:srgbClr val="000000"/>
                </a:solidFill>
                <a:latin typeface="Monaco"/>
              </a:rPr>
              <a:t>/</a:t>
            </a:r>
            <a:r>
              <a:rPr lang="en-US" sz="2000" dirty="0" err="1">
                <a:solidFill>
                  <a:srgbClr val="000000"/>
                </a:solidFill>
                <a:latin typeface="Monaco"/>
              </a:rPr>
              <a:t>authorized_keys</a:t>
            </a:r>
            <a:r>
              <a:rPr lang="en-US" sz="2000" dirty="0">
                <a:solidFill>
                  <a:srgbClr val="000000"/>
                </a:solidFill>
                <a:latin typeface="Monaco"/>
              </a:rPr>
              <a:t>\   hadoop@datanode2:/home/</a:t>
            </a:r>
            <a:r>
              <a:rPr lang="en-US" sz="2000" dirty="0" err="1">
                <a:solidFill>
                  <a:srgbClr val="000000"/>
                </a:solidFill>
                <a:latin typeface="Monaco"/>
              </a:rPr>
              <a:t>hadoop</a:t>
            </a:r>
            <a:r>
              <a:rPr lang="en-US" sz="2000" dirty="0">
                <a:solidFill>
                  <a:srgbClr val="000000"/>
                </a:solidFill>
                <a:latin typeface="Monaco"/>
              </a:rPr>
              <a:t>/.</a:t>
            </a:r>
            <a:r>
              <a:rPr lang="en-US" sz="2000" dirty="0" err="1">
                <a:solidFill>
                  <a:srgbClr val="000000"/>
                </a:solidFill>
                <a:latin typeface="Monaco"/>
              </a:rPr>
              <a:t>ssh</a:t>
            </a:r>
            <a:r>
              <a:rPr lang="en-US" sz="2000" dirty="0">
                <a:solidFill>
                  <a:srgbClr val="000000"/>
                </a:solidFill>
                <a:latin typeface="Monaco"/>
              </a:rPr>
              <a:t>/</a:t>
            </a:r>
            <a:r>
              <a:rPr lang="en-US" sz="2000" dirty="0" err="1">
                <a:solidFill>
                  <a:srgbClr val="000000"/>
                </a:solidFill>
                <a:latin typeface="Monaco"/>
              </a:rPr>
              <a:t>authorized_keys</a:t>
            </a:r>
            <a:endParaRPr lang="en-US" sz="2000" dirty="0">
              <a:solidFill>
                <a:srgbClr val="000000"/>
              </a:solidFill>
              <a:latin typeface="Monaco"/>
            </a:endParaRPr>
          </a:p>
        </p:txBody>
      </p:sp>
    </p:spTree>
    <p:extLst>
      <p:ext uri="{BB962C8B-B14F-4D97-AF65-F5344CB8AC3E}">
        <p14:creationId xmlns:p14="http://schemas.microsoft.com/office/powerpoint/2010/main" val="21448645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txBox="1">
            <a:spLocks/>
          </p:cNvSpPr>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b="1" dirty="0">
                <a:solidFill>
                  <a:srgbClr val="2965AB"/>
                </a:solidFill>
                <a:latin typeface="微软雅黑" panose="020B0503020204020204" pitchFamily="34" charset="-122"/>
                <a:ea typeface="微软雅黑" panose="020B0503020204020204" pitchFamily="34" charset="-122"/>
              </a:rPr>
              <a:t>测试连通性</a:t>
            </a:r>
            <a:endParaRPr kumimoji="1" lang="zh-CN" altLang="en-US" sz="2800" b="1" i="0" u="none" strike="noStrike" kern="1200" cap="none" spc="0" normalizeH="0" baseline="0" noProof="0" dirty="0">
              <a:ln>
                <a:noFill/>
              </a:ln>
              <a:solidFill>
                <a:srgbClr val="2965AB"/>
              </a:solidFill>
              <a:effectLst/>
              <a:uLnTx/>
              <a:uFillTx/>
              <a:latin typeface="微软雅黑" panose="020B0503020204020204" pitchFamily="34" charset="-122"/>
              <a:ea typeface="微软雅黑" panose="020B0503020204020204" pitchFamily="34" charset="-122"/>
              <a:cs typeface="+mn-cs"/>
            </a:endParaRPr>
          </a:p>
        </p:txBody>
      </p:sp>
      <p:sp>
        <p:nvSpPr>
          <p:cNvPr id="3" name="Rectangle 3"/>
          <p:cNvSpPr txBox="1">
            <a:spLocks noChangeArrowheads="1"/>
          </p:cNvSpPr>
          <p:nvPr/>
        </p:nvSpPr>
        <p:spPr>
          <a:xfrm>
            <a:off x="507050" y="1196752"/>
            <a:ext cx="12313368" cy="5760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测试</a:t>
            </a:r>
            <a:r>
              <a:rPr lang="en-US" altLang="zh-CN" sz="2400" dirty="0" err="1">
                <a:solidFill>
                  <a:prstClr val="black"/>
                </a:solidFill>
                <a:latin typeface="微软雅黑 "/>
                <a:ea typeface="微软雅黑" panose="020B0503020204020204" pitchFamily="34" charset="-122"/>
              </a:rPr>
              <a:t>namenode</a:t>
            </a: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测试</a:t>
            </a:r>
            <a:r>
              <a:rPr lang="en-US" altLang="zh-CN" sz="2400" dirty="0">
                <a:solidFill>
                  <a:prstClr val="black"/>
                </a:solidFill>
                <a:latin typeface="微软雅黑 "/>
                <a:ea typeface="微软雅黑" panose="020B0503020204020204" pitchFamily="34" charset="-122"/>
              </a:rPr>
              <a:t>datanode1 </a:t>
            </a: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r>
              <a:rPr lang="zh-CN" altLang="en-US" sz="2400" dirty="0">
                <a:solidFill>
                  <a:prstClr val="black"/>
                </a:solidFill>
                <a:latin typeface="微软雅黑 "/>
                <a:ea typeface="微软雅黑" panose="020B0503020204020204" pitchFamily="34" charset="-122"/>
              </a:rPr>
              <a:t>测试</a:t>
            </a:r>
            <a:r>
              <a:rPr lang="en-US" altLang="zh-CN" sz="2400" dirty="0">
                <a:solidFill>
                  <a:prstClr val="black"/>
                </a:solidFill>
                <a:latin typeface="微软雅黑 "/>
                <a:ea typeface="微软雅黑" panose="020B0503020204020204" pitchFamily="34" charset="-122"/>
              </a:rPr>
              <a:t>datanode2</a:t>
            </a: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a:lnSpc>
                <a:spcPct val="150000"/>
              </a:lnSpc>
              <a:buClr>
                <a:srgbClr val="2965AB"/>
              </a:buClr>
              <a:buSzPct val="100000"/>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nb-NO" sz="2000" b="1" dirty="0">
              <a:solidFill>
                <a:srgbClr val="000000"/>
              </a:solidFill>
              <a:latin typeface="Monaco"/>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a:p>
            <a:pPr marL="0" indent="0">
              <a:lnSpc>
                <a:spcPct val="150000"/>
              </a:lnSpc>
              <a:buClr>
                <a:srgbClr val="2965AB"/>
              </a:buClr>
              <a:buSzPct val="100000"/>
              <a:buNone/>
              <a:defRPr/>
            </a:pPr>
            <a:endParaRPr lang="en-US" altLang="zh-CN" sz="2400" dirty="0">
              <a:solidFill>
                <a:prstClr val="black"/>
              </a:solidFill>
              <a:latin typeface="微软雅黑 "/>
              <a:ea typeface="微软雅黑" panose="020B0503020204020204" pitchFamily="34" charset="-122"/>
            </a:endParaRPr>
          </a:p>
        </p:txBody>
      </p:sp>
      <p:sp>
        <p:nvSpPr>
          <p:cNvPr id="4" name="矩形 3">
            <a:extLst>
              <a:ext uri="{FF2B5EF4-FFF2-40B4-BE49-F238E27FC236}">
                <a16:creationId xmlns:a16="http://schemas.microsoft.com/office/drawing/2014/main" id="{1CD9C3EA-92E9-4A1B-A315-ED253AD89EAD}"/>
              </a:ext>
            </a:extLst>
          </p:cNvPr>
          <p:cNvSpPr/>
          <p:nvPr/>
        </p:nvSpPr>
        <p:spPr>
          <a:xfrm>
            <a:off x="695400" y="1853157"/>
            <a:ext cx="6095999" cy="707886"/>
          </a:xfrm>
          <a:prstGeom prst="rect">
            <a:avLst/>
          </a:prstGeom>
        </p:spPr>
        <p:txBody>
          <a:bodyPr wrap="square">
            <a:spAutoFit/>
          </a:bodyPr>
          <a:lstStyle/>
          <a:p>
            <a:r>
              <a:rPr lang="en-US" sz="2000" dirty="0">
                <a:solidFill>
                  <a:srgbClr val="8F5902"/>
                </a:solidFill>
                <a:latin typeface="Monaco"/>
              </a:rPr>
              <a:t>[</a:t>
            </a:r>
            <a:r>
              <a:rPr lang="en-US" sz="2000" dirty="0" err="1">
                <a:solidFill>
                  <a:srgbClr val="000000"/>
                </a:solidFill>
                <a:latin typeface="Monaco"/>
              </a:rPr>
              <a:t>hadoop@namenode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ssh</a:t>
            </a:r>
            <a:r>
              <a:rPr lang="en-US" sz="2000" dirty="0">
                <a:solidFill>
                  <a:srgbClr val="000000"/>
                </a:solidFill>
                <a:latin typeface="Monaco"/>
              </a:rPr>
              <a:t> datanode1</a:t>
            </a:r>
          </a:p>
          <a:p>
            <a:r>
              <a:rPr lang="en-US" sz="2000" dirty="0">
                <a:solidFill>
                  <a:srgbClr val="8F5902"/>
                </a:solidFill>
                <a:latin typeface="Monaco"/>
              </a:rPr>
              <a:t>[</a:t>
            </a:r>
            <a:r>
              <a:rPr lang="en-US" sz="2000" dirty="0" err="1">
                <a:solidFill>
                  <a:srgbClr val="000000"/>
                </a:solidFill>
                <a:latin typeface="Monaco"/>
              </a:rPr>
              <a:t>hadoop@namenode</a:t>
            </a:r>
            <a:r>
              <a:rPr lang="en-US" sz="2000" dirty="0">
                <a:solidFill>
                  <a:srgbClr val="000000"/>
                </a:solidFill>
                <a:latin typeface="Monaco"/>
              </a:rPr>
              <a:t>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ssh</a:t>
            </a:r>
            <a:r>
              <a:rPr lang="en-US" sz="2000" dirty="0">
                <a:solidFill>
                  <a:srgbClr val="000000"/>
                </a:solidFill>
                <a:latin typeface="Monaco"/>
              </a:rPr>
              <a:t> datanode2</a:t>
            </a:r>
          </a:p>
        </p:txBody>
      </p:sp>
      <p:sp>
        <p:nvSpPr>
          <p:cNvPr id="5" name="矩形 4">
            <a:extLst>
              <a:ext uri="{FF2B5EF4-FFF2-40B4-BE49-F238E27FC236}">
                <a16:creationId xmlns:a16="http://schemas.microsoft.com/office/drawing/2014/main" id="{128690F7-D5C0-452E-B811-38D2F2D93845}"/>
              </a:ext>
            </a:extLst>
          </p:cNvPr>
          <p:cNvSpPr/>
          <p:nvPr/>
        </p:nvSpPr>
        <p:spPr>
          <a:xfrm>
            <a:off x="717500" y="3186970"/>
            <a:ext cx="6096000" cy="707886"/>
          </a:xfrm>
          <a:prstGeom prst="rect">
            <a:avLst/>
          </a:prstGeom>
        </p:spPr>
        <p:txBody>
          <a:bodyPr>
            <a:spAutoFit/>
          </a:bodyPr>
          <a:lstStyle/>
          <a:p>
            <a:r>
              <a:rPr lang="en-US" sz="2000" dirty="0">
                <a:solidFill>
                  <a:srgbClr val="8F5902"/>
                </a:solidFill>
                <a:latin typeface="Monaco"/>
              </a:rPr>
              <a:t>[</a:t>
            </a:r>
            <a:r>
              <a:rPr lang="en-US" sz="2000" dirty="0">
                <a:solidFill>
                  <a:srgbClr val="000000"/>
                </a:solidFill>
                <a:latin typeface="Monaco"/>
              </a:rPr>
              <a:t>hadoop@datanode1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ssh</a:t>
            </a:r>
            <a:r>
              <a:rPr lang="en-US" sz="2000" dirty="0">
                <a:solidFill>
                  <a:srgbClr val="000000"/>
                </a:solidFill>
                <a:latin typeface="Monaco"/>
              </a:rPr>
              <a:t> </a:t>
            </a:r>
            <a:r>
              <a:rPr lang="en-US" sz="2000" dirty="0" err="1">
                <a:solidFill>
                  <a:srgbClr val="000000"/>
                </a:solidFill>
                <a:latin typeface="Monaco"/>
              </a:rPr>
              <a:t>namenode</a:t>
            </a:r>
            <a:endParaRPr lang="en-US" sz="2000" dirty="0">
              <a:solidFill>
                <a:srgbClr val="000000"/>
              </a:solidFill>
              <a:latin typeface="Monaco"/>
            </a:endParaRPr>
          </a:p>
          <a:p>
            <a:r>
              <a:rPr lang="en-US" sz="2000" dirty="0">
                <a:solidFill>
                  <a:srgbClr val="8F5902"/>
                </a:solidFill>
                <a:latin typeface="Monaco"/>
              </a:rPr>
              <a:t>[</a:t>
            </a:r>
            <a:r>
              <a:rPr lang="en-US" sz="2000" dirty="0">
                <a:solidFill>
                  <a:srgbClr val="000000"/>
                </a:solidFill>
                <a:latin typeface="Monaco"/>
              </a:rPr>
              <a:t>hadoop@datanode1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ssh</a:t>
            </a:r>
            <a:r>
              <a:rPr lang="en-US" sz="2000" dirty="0">
                <a:solidFill>
                  <a:srgbClr val="000000"/>
                </a:solidFill>
                <a:latin typeface="Monaco"/>
              </a:rPr>
              <a:t> datanode2</a:t>
            </a:r>
          </a:p>
        </p:txBody>
      </p:sp>
      <p:sp>
        <p:nvSpPr>
          <p:cNvPr id="7" name="矩形 6">
            <a:extLst>
              <a:ext uri="{FF2B5EF4-FFF2-40B4-BE49-F238E27FC236}">
                <a16:creationId xmlns:a16="http://schemas.microsoft.com/office/drawing/2014/main" id="{3BB997AB-BB02-40A4-A346-0EEA311E0EB6}"/>
              </a:ext>
            </a:extLst>
          </p:cNvPr>
          <p:cNvSpPr/>
          <p:nvPr/>
        </p:nvSpPr>
        <p:spPr>
          <a:xfrm>
            <a:off x="717500" y="4618202"/>
            <a:ext cx="6096000" cy="707886"/>
          </a:xfrm>
          <a:prstGeom prst="rect">
            <a:avLst/>
          </a:prstGeom>
        </p:spPr>
        <p:txBody>
          <a:bodyPr>
            <a:spAutoFit/>
          </a:bodyPr>
          <a:lstStyle/>
          <a:p>
            <a:r>
              <a:rPr lang="en-US" sz="2000" dirty="0">
                <a:solidFill>
                  <a:srgbClr val="8F5902"/>
                </a:solidFill>
                <a:latin typeface="Monaco"/>
              </a:rPr>
              <a:t>[</a:t>
            </a:r>
            <a:r>
              <a:rPr lang="en-US" sz="2000" dirty="0">
                <a:solidFill>
                  <a:srgbClr val="000000"/>
                </a:solidFill>
                <a:latin typeface="Monaco"/>
              </a:rPr>
              <a:t>hadoop@datanode2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ssh</a:t>
            </a:r>
            <a:r>
              <a:rPr lang="en-US" sz="2000" dirty="0">
                <a:solidFill>
                  <a:srgbClr val="000000"/>
                </a:solidFill>
                <a:latin typeface="Monaco"/>
              </a:rPr>
              <a:t> </a:t>
            </a:r>
            <a:r>
              <a:rPr lang="en-US" sz="2000" dirty="0" err="1">
                <a:solidFill>
                  <a:srgbClr val="000000"/>
                </a:solidFill>
                <a:latin typeface="Monaco"/>
              </a:rPr>
              <a:t>namenode</a:t>
            </a:r>
            <a:endParaRPr lang="en-US" sz="2000" dirty="0">
              <a:solidFill>
                <a:srgbClr val="000000"/>
              </a:solidFill>
              <a:latin typeface="Monaco"/>
            </a:endParaRPr>
          </a:p>
          <a:p>
            <a:r>
              <a:rPr lang="en-US" sz="2000" dirty="0">
                <a:solidFill>
                  <a:srgbClr val="8F5902"/>
                </a:solidFill>
                <a:latin typeface="Monaco"/>
              </a:rPr>
              <a:t>[</a:t>
            </a:r>
            <a:r>
              <a:rPr lang="en-US" sz="2000" dirty="0">
                <a:solidFill>
                  <a:srgbClr val="000000"/>
                </a:solidFill>
                <a:latin typeface="Monaco"/>
              </a:rPr>
              <a:t>hadoop@datanode2 </a:t>
            </a:r>
            <a:r>
              <a:rPr lang="en-US" sz="2000" dirty="0">
                <a:solidFill>
                  <a:srgbClr val="A40000"/>
                </a:solidFill>
                <a:latin typeface="Monaco"/>
              </a:rPr>
              <a:t>~</a:t>
            </a:r>
            <a:r>
              <a:rPr lang="en-US" sz="2000" dirty="0">
                <a:solidFill>
                  <a:srgbClr val="8F5902"/>
                </a:solidFill>
                <a:latin typeface="Monaco"/>
              </a:rPr>
              <a:t>]</a:t>
            </a:r>
            <a:r>
              <a:rPr lang="en-US" sz="2000" dirty="0">
                <a:solidFill>
                  <a:srgbClr val="000000"/>
                </a:solidFill>
                <a:latin typeface="Monaco"/>
              </a:rPr>
              <a:t>$ </a:t>
            </a:r>
            <a:r>
              <a:rPr lang="en-US" sz="2000" dirty="0" err="1">
                <a:solidFill>
                  <a:srgbClr val="000000"/>
                </a:solidFill>
                <a:latin typeface="Monaco"/>
              </a:rPr>
              <a:t>ssh</a:t>
            </a:r>
            <a:r>
              <a:rPr lang="en-US" sz="2000" dirty="0">
                <a:solidFill>
                  <a:srgbClr val="000000"/>
                </a:solidFill>
                <a:latin typeface="Monaco"/>
              </a:rPr>
              <a:t> datanode1</a:t>
            </a:r>
          </a:p>
        </p:txBody>
      </p:sp>
      <p:pic>
        <p:nvPicPr>
          <p:cNvPr id="8" name="图片 7">
            <a:extLst>
              <a:ext uri="{FF2B5EF4-FFF2-40B4-BE49-F238E27FC236}">
                <a16:creationId xmlns:a16="http://schemas.microsoft.com/office/drawing/2014/main" id="{43DC6874-F0B6-4C77-BEDA-E4C0177E0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1853157"/>
            <a:ext cx="3764606" cy="800169"/>
          </a:xfrm>
          <a:prstGeom prst="rect">
            <a:avLst/>
          </a:prstGeom>
        </p:spPr>
      </p:pic>
      <p:pic>
        <p:nvPicPr>
          <p:cNvPr id="12" name="图片 11">
            <a:extLst>
              <a:ext uri="{FF2B5EF4-FFF2-40B4-BE49-F238E27FC236}">
                <a16:creationId xmlns:a16="http://schemas.microsoft.com/office/drawing/2014/main" id="{92EBE7A8-EAFA-4919-9801-AEC41C32014D}"/>
              </a:ext>
            </a:extLst>
          </p:cNvPr>
          <p:cNvPicPr>
            <a:picLocks noChangeAspect="1"/>
          </p:cNvPicPr>
          <p:nvPr/>
        </p:nvPicPr>
        <p:blipFill rotWithShape="1">
          <a:blip r:embed="rId4">
            <a:extLst>
              <a:ext uri="{28A0092B-C50C-407E-A947-70E740481C1C}">
                <a14:useLocalDpi xmlns:a14="http://schemas.microsoft.com/office/drawing/2010/main" val="0"/>
              </a:ext>
            </a:extLst>
          </a:blip>
          <a:srcRect t="-5387" r="3554"/>
          <a:stretch/>
        </p:blipFill>
        <p:spPr>
          <a:xfrm>
            <a:off x="6384032" y="3029465"/>
            <a:ext cx="3764606" cy="875400"/>
          </a:xfrm>
          <a:prstGeom prst="rect">
            <a:avLst/>
          </a:prstGeom>
        </p:spPr>
      </p:pic>
      <p:pic>
        <p:nvPicPr>
          <p:cNvPr id="15" name="图片 14">
            <a:extLst>
              <a:ext uri="{FF2B5EF4-FFF2-40B4-BE49-F238E27FC236}">
                <a16:creationId xmlns:a16="http://schemas.microsoft.com/office/drawing/2014/main" id="{87764728-91C0-4DC0-A028-F71D979E8A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4032" y="4618202"/>
            <a:ext cx="3764606" cy="784928"/>
          </a:xfrm>
          <a:prstGeom prst="rect">
            <a:avLst/>
          </a:prstGeom>
        </p:spPr>
      </p:pic>
    </p:spTree>
    <p:extLst>
      <p:ext uri="{BB962C8B-B14F-4D97-AF65-F5344CB8AC3E}">
        <p14:creationId xmlns:p14="http://schemas.microsoft.com/office/powerpoint/2010/main" val="1836763389"/>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11B59A"/>
      </a:accent1>
      <a:accent2>
        <a:srgbClr val="ED7D31"/>
      </a:accent2>
      <a:accent3>
        <a:srgbClr val="A5A5A5"/>
      </a:accent3>
      <a:accent4>
        <a:srgbClr val="FFC000"/>
      </a:accent4>
      <a:accent5>
        <a:srgbClr val="3DB39E"/>
      </a:accent5>
      <a:accent6>
        <a:srgbClr val="70AD47"/>
      </a:accent6>
      <a:hlink>
        <a:srgbClr val="3DB39E"/>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4395</TotalTime>
  <Words>6391</Words>
  <Application>Microsoft Office PowerPoint</Application>
  <PresentationFormat>宽屏</PresentationFormat>
  <Paragraphs>1340</Paragraphs>
  <Slides>127</Slides>
  <Notes>127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127</vt:i4>
      </vt:variant>
    </vt:vector>
  </HeadingPairs>
  <TitlesOfParts>
    <vt:vector size="139" baseType="lpstr">
      <vt:lpstr>等线</vt:lpstr>
      <vt:lpstr>Microsoft YaHei</vt:lpstr>
      <vt:lpstr>Microsoft YaHei</vt:lpstr>
      <vt:lpstr>Microsoft YaHei Light</vt:lpstr>
      <vt:lpstr>Monaco</vt:lpstr>
      <vt:lpstr>宋体</vt:lpstr>
      <vt:lpstr>微软雅黑 </vt:lpstr>
      <vt:lpstr>微软雅黑 Light</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Tonna Tang</dc:creator>
  <cp:lastModifiedBy>office2016mac01504</cp:lastModifiedBy>
  <cp:revision>932</cp:revision>
  <dcterms:created xsi:type="dcterms:W3CDTF">2015-06-09T12:52:00Z</dcterms:created>
  <dcterms:modified xsi:type="dcterms:W3CDTF">2018-11-02T01:56:03Z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2052-11.1.0.7720</vt:lpwstr>
  </property>
</Properties>
</file>